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9" r:id="rId3"/>
    <p:sldMasterId id="2147483691" r:id="rId4"/>
  </p:sldMasterIdLst>
  <p:notesMasterIdLst>
    <p:notesMasterId r:id="rId29"/>
  </p:notesMasterIdLst>
  <p:handoutMasterIdLst>
    <p:handoutMasterId r:id="rId30"/>
  </p:handoutMasterIdLst>
  <p:sldIdLst>
    <p:sldId id="836" r:id="rId5"/>
    <p:sldId id="436" r:id="rId6"/>
    <p:sldId id="838" r:id="rId7"/>
    <p:sldId id="716" r:id="rId8"/>
    <p:sldId id="428" r:id="rId9"/>
    <p:sldId id="429" r:id="rId10"/>
    <p:sldId id="840" r:id="rId11"/>
    <p:sldId id="841" r:id="rId12"/>
    <p:sldId id="811" r:id="rId13"/>
    <p:sldId id="708" r:id="rId14"/>
    <p:sldId id="842" r:id="rId15"/>
    <p:sldId id="835" r:id="rId16"/>
    <p:sldId id="843" r:id="rId17"/>
    <p:sldId id="844" r:id="rId18"/>
    <p:sldId id="845" r:id="rId19"/>
    <p:sldId id="846" r:id="rId20"/>
    <p:sldId id="847" r:id="rId21"/>
    <p:sldId id="848" r:id="rId22"/>
    <p:sldId id="849" r:id="rId23"/>
    <p:sldId id="850" r:id="rId24"/>
    <p:sldId id="851" r:id="rId25"/>
    <p:sldId id="852" r:id="rId26"/>
    <p:sldId id="853" r:id="rId27"/>
    <p:sldId id="854" r:id="rId2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82" algn="l" defTabSz="91439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78" algn="l" defTabSz="91439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74" algn="l" defTabSz="91439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71" algn="l" defTabSz="91439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ce Auld" initials="GA" lastIdx="1" clrIdx="0"/>
  <p:cmAuthor id="1" name="Microsoft Office User" initials="Offic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56275" autoAdjust="0"/>
  </p:normalViewPr>
  <p:slideViewPr>
    <p:cSldViewPr>
      <p:cViewPr varScale="1">
        <p:scale>
          <a:sx n="50" d="100"/>
          <a:sy n="50" d="100"/>
        </p:scale>
        <p:origin x="22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3BE7C-345E-443C-9414-682A7B5FBFB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516C69-7EF2-451B-8378-A2F0107C91C0}">
      <dgm:prSet/>
      <dgm:spPr/>
      <dgm:t>
        <a:bodyPr/>
        <a:lstStyle/>
        <a:p>
          <a:r>
            <a:rPr lang="en-GB" dirty="0"/>
            <a:t>Parkinson’s is a common neurodegenerative disorder</a:t>
          </a:r>
          <a:endParaRPr lang="en-US" dirty="0"/>
        </a:p>
      </dgm:t>
    </dgm:pt>
    <dgm:pt modelId="{0AA4B986-7F7C-4EE2-A378-6A3A0EE8E98F}" type="parTrans" cxnId="{FAE45BB9-897B-45E1-8303-C48F2E7E3034}">
      <dgm:prSet/>
      <dgm:spPr/>
      <dgm:t>
        <a:bodyPr/>
        <a:lstStyle/>
        <a:p>
          <a:endParaRPr lang="en-US"/>
        </a:p>
      </dgm:t>
    </dgm:pt>
    <dgm:pt modelId="{74BA4516-C14A-4F39-BAF0-79906F606AEB}" type="sibTrans" cxnId="{FAE45BB9-897B-45E1-8303-C48F2E7E3034}">
      <dgm:prSet/>
      <dgm:spPr/>
      <dgm:t>
        <a:bodyPr/>
        <a:lstStyle/>
        <a:p>
          <a:endParaRPr lang="en-US"/>
        </a:p>
      </dgm:t>
    </dgm:pt>
    <dgm:pt modelId="{40AC3B8F-B438-48B5-AA9E-B0045F6F6A41}">
      <dgm:prSet/>
      <dgm:spPr/>
      <dgm:t>
        <a:bodyPr/>
        <a:lstStyle/>
        <a:p>
          <a:r>
            <a:rPr lang="en-GB" dirty="0"/>
            <a:t>Complex disease (s): many body systems involved, and everyone’s experience is different</a:t>
          </a:r>
          <a:endParaRPr lang="en-US" dirty="0"/>
        </a:p>
      </dgm:t>
    </dgm:pt>
    <dgm:pt modelId="{77631C68-E016-4C9E-BDC1-3976DEC7C5CA}" type="parTrans" cxnId="{0A026A4C-133F-4458-B4F9-EF47AD22DEF9}">
      <dgm:prSet/>
      <dgm:spPr/>
      <dgm:t>
        <a:bodyPr/>
        <a:lstStyle/>
        <a:p>
          <a:endParaRPr lang="en-US"/>
        </a:p>
      </dgm:t>
    </dgm:pt>
    <dgm:pt modelId="{F9CAE7AE-E63A-4544-9CCD-0F6B3AF3CF24}" type="sibTrans" cxnId="{0A026A4C-133F-4458-B4F9-EF47AD22DEF9}">
      <dgm:prSet/>
      <dgm:spPr/>
      <dgm:t>
        <a:bodyPr/>
        <a:lstStyle/>
        <a:p>
          <a:endParaRPr lang="en-US"/>
        </a:p>
      </dgm:t>
    </dgm:pt>
    <dgm:pt modelId="{F8DE3FF7-5050-4429-9558-364C7BEF1A04}">
      <dgm:prSet/>
      <dgm:spPr/>
      <dgm:t>
        <a:bodyPr/>
        <a:lstStyle/>
        <a:p>
          <a:r>
            <a:rPr lang="en-GB" dirty="0"/>
            <a:t>Research is vital to better understand how Parkinson’s evolves and develop better treatments</a:t>
          </a:r>
          <a:endParaRPr lang="en-US" dirty="0"/>
        </a:p>
      </dgm:t>
    </dgm:pt>
    <dgm:pt modelId="{E40A028B-F71E-49B3-B859-95D659774242}" type="parTrans" cxnId="{1403406A-9163-4F00-B1D1-DDADD6F09661}">
      <dgm:prSet/>
      <dgm:spPr/>
      <dgm:t>
        <a:bodyPr/>
        <a:lstStyle/>
        <a:p>
          <a:endParaRPr lang="en-US"/>
        </a:p>
      </dgm:t>
    </dgm:pt>
    <dgm:pt modelId="{17B24F55-E4D1-429D-9D90-F86909469658}" type="sibTrans" cxnId="{1403406A-9163-4F00-B1D1-DDADD6F09661}">
      <dgm:prSet/>
      <dgm:spPr/>
      <dgm:t>
        <a:bodyPr/>
        <a:lstStyle/>
        <a:p>
          <a:endParaRPr lang="en-US"/>
        </a:p>
      </dgm:t>
    </dgm:pt>
    <dgm:pt modelId="{95CBA3CD-AFD5-45BC-B029-832D1312C9C5}">
      <dgm:prSet/>
      <dgm:spPr/>
      <dgm:t>
        <a:bodyPr/>
        <a:lstStyle/>
        <a:p>
          <a:r>
            <a:rPr lang="en-GB" dirty="0"/>
            <a:t>NDN supports an expanding portfolio of  clinical studies for Parkinson’s and related disorders in Scotland</a:t>
          </a:r>
          <a:endParaRPr lang="en-US" dirty="0"/>
        </a:p>
      </dgm:t>
    </dgm:pt>
    <dgm:pt modelId="{AA6E77EB-6BDC-4055-A846-D0C4EB7EC9BD}" type="parTrans" cxnId="{09D7BFC2-D178-40AB-9FB2-96CD230F9449}">
      <dgm:prSet/>
      <dgm:spPr/>
      <dgm:t>
        <a:bodyPr/>
        <a:lstStyle/>
        <a:p>
          <a:endParaRPr lang="en-US"/>
        </a:p>
      </dgm:t>
    </dgm:pt>
    <dgm:pt modelId="{0589C625-FE00-47FD-A5A2-78999E5F692C}" type="sibTrans" cxnId="{09D7BFC2-D178-40AB-9FB2-96CD230F9449}">
      <dgm:prSet/>
      <dgm:spPr/>
      <dgm:t>
        <a:bodyPr/>
        <a:lstStyle/>
        <a:p>
          <a:endParaRPr lang="en-US"/>
        </a:p>
      </dgm:t>
    </dgm:pt>
    <dgm:pt modelId="{B8ECE966-6856-4CF4-8474-8713E0670F6E}" type="pres">
      <dgm:prSet presAssocID="{2D03BE7C-345E-443C-9414-682A7B5FBFBA}" presName="linear" presStyleCnt="0">
        <dgm:presLayoutVars>
          <dgm:animLvl val="lvl"/>
          <dgm:resizeHandles val="exact"/>
        </dgm:presLayoutVars>
      </dgm:prSet>
      <dgm:spPr/>
    </dgm:pt>
    <dgm:pt modelId="{7A2CC474-2ADD-4735-8FEF-423D2DD46A45}" type="pres">
      <dgm:prSet presAssocID="{AF516C69-7EF2-451B-8378-A2F0107C91C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85E8098-AFEF-4433-B3A8-09A3A7D2CB8F}" type="pres">
      <dgm:prSet presAssocID="{74BA4516-C14A-4F39-BAF0-79906F606AEB}" presName="spacer" presStyleCnt="0"/>
      <dgm:spPr/>
    </dgm:pt>
    <dgm:pt modelId="{E29EF319-6253-468C-89C2-5AE5513A9486}" type="pres">
      <dgm:prSet presAssocID="{40AC3B8F-B438-48B5-AA9E-B0045F6F6A4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268D5F6-2AA1-428B-9A72-62956B48FBD7}" type="pres">
      <dgm:prSet presAssocID="{F9CAE7AE-E63A-4544-9CCD-0F6B3AF3CF24}" presName="spacer" presStyleCnt="0"/>
      <dgm:spPr/>
    </dgm:pt>
    <dgm:pt modelId="{C8BDB5CA-91BC-4072-BFB5-6758BBBF9A4D}" type="pres">
      <dgm:prSet presAssocID="{F8DE3FF7-5050-4429-9558-364C7BEF1A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C7C0205-3E58-4FED-891E-497169722C4D}" type="pres">
      <dgm:prSet presAssocID="{17B24F55-E4D1-429D-9D90-F86909469658}" presName="spacer" presStyleCnt="0"/>
      <dgm:spPr/>
    </dgm:pt>
    <dgm:pt modelId="{BFA2514E-2D48-4EFA-AE3C-E695F66F904E}" type="pres">
      <dgm:prSet presAssocID="{95CBA3CD-AFD5-45BC-B029-832D1312C9C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E06FA01-C941-4311-B7F9-5BD81F847606}" type="presOf" srcId="{2D03BE7C-345E-443C-9414-682A7B5FBFBA}" destId="{B8ECE966-6856-4CF4-8474-8713E0670F6E}" srcOrd="0" destOrd="0" presId="urn:microsoft.com/office/officeart/2005/8/layout/vList2"/>
    <dgm:cxn modelId="{1403406A-9163-4F00-B1D1-DDADD6F09661}" srcId="{2D03BE7C-345E-443C-9414-682A7B5FBFBA}" destId="{F8DE3FF7-5050-4429-9558-364C7BEF1A04}" srcOrd="2" destOrd="0" parTransId="{E40A028B-F71E-49B3-B859-95D659774242}" sibTransId="{17B24F55-E4D1-429D-9D90-F86909469658}"/>
    <dgm:cxn modelId="{0A026A4C-133F-4458-B4F9-EF47AD22DEF9}" srcId="{2D03BE7C-345E-443C-9414-682A7B5FBFBA}" destId="{40AC3B8F-B438-48B5-AA9E-B0045F6F6A41}" srcOrd="1" destOrd="0" parTransId="{77631C68-E016-4C9E-BDC1-3976DEC7C5CA}" sibTransId="{F9CAE7AE-E63A-4544-9CCD-0F6B3AF3CF24}"/>
    <dgm:cxn modelId="{45340575-50D8-4BA8-BA68-5AA6EFB17DB5}" type="presOf" srcId="{F8DE3FF7-5050-4429-9558-364C7BEF1A04}" destId="{C8BDB5CA-91BC-4072-BFB5-6758BBBF9A4D}" srcOrd="0" destOrd="0" presId="urn:microsoft.com/office/officeart/2005/8/layout/vList2"/>
    <dgm:cxn modelId="{B14C8075-E794-473A-851D-19079886360B}" type="presOf" srcId="{40AC3B8F-B438-48B5-AA9E-B0045F6F6A41}" destId="{E29EF319-6253-468C-89C2-5AE5513A9486}" srcOrd="0" destOrd="0" presId="urn:microsoft.com/office/officeart/2005/8/layout/vList2"/>
    <dgm:cxn modelId="{F6C7418A-570B-451A-83CC-3DF2353077DD}" type="presOf" srcId="{AF516C69-7EF2-451B-8378-A2F0107C91C0}" destId="{7A2CC474-2ADD-4735-8FEF-423D2DD46A45}" srcOrd="0" destOrd="0" presId="urn:microsoft.com/office/officeart/2005/8/layout/vList2"/>
    <dgm:cxn modelId="{0C46ABAB-E38E-46C4-B9DE-061708257C5F}" type="presOf" srcId="{95CBA3CD-AFD5-45BC-B029-832D1312C9C5}" destId="{BFA2514E-2D48-4EFA-AE3C-E695F66F904E}" srcOrd="0" destOrd="0" presId="urn:microsoft.com/office/officeart/2005/8/layout/vList2"/>
    <dgm:cxn modelId="{FAE45BB9-897B-45E1-8303-C48F2E7E3034}" srcId="{2D03BE7C-345E-443C-9414-682A7B5FBFBA}" destId="{AF516C69-7EF2-451B-8378-A2F0107C91C0}" srcOrd="0" destOrd="0" parTransId="{0AA4B986-7F7C-4EE2-A378-6A3A0EE8E98F}" sibTransId="{74BA4516-C14A-4F39-BAF0-79906F606AEB}"/>
    <dgm:cxn modelId="{09D7BFC2-D178-40AB-9FB2-96CD230F9449}" srcId="{2D03BE7C-345E-443C-9414-682A7B5FBFBA}" destId="{95CBA3CD-AFD5-45BC-B029-832D1312C9C5}" srcOrd="3" destOrd="0" parTransId="{AA6E77EB-6BDC-4055-A846-D0C4EB7EC9BD}" sibTransId="{0589C625-FE00-47FD-A5A2-78999E5F692C}"/>
    <dgm:cxn modelId="{F61B5D76-F476-4F09-95A3-0BD2F44EE34B}" type="presParOf" srcId="{B8ECE966-6856-4CF4-8474-8713E0670F6E}" destId="{7A2CC474-2ADD-4735-8FEF-423D2DD46A45}" srcOrd="0" destOrd="0" presId="urn:microsoft.com/office/officeart/2005/8/layout/vList2"/>
    <dgm:cxn modelId="{81E7A562-7DF4-42F4-8306-607288DEC52C}" type="presParOf" srcId="{B8ECE966-6856-4CF4-8474-8713E0670F6E}" destId="{D85E8098-AFEF-4433-B3A8-09A3A7D2CB8F}" srcOrd="1" destOrd="0" presId="urn:microsoft.com/office/officeart/2005/8/layout/vList2"/>
    <dgm:cxn modelId="{6DEC3C15-E105-4733-8609-E11315748412}" type="presParOf" srcId="{B8ECE966-6856-4CF4-8474-8713E0670F6E}" destId="{E29EF319-6253-468C-89C2-5AE5513A9486}" srcOrd="2" destOrd="0" presId="urn:microsoft.com/office/officeart/2005/8/layout/vList2"/>
    <dgm:cxn modelId="{D3E9E849-E275-4595-AA24-687ED18B3C83}" type="presParOf" srcId="{B8ECE966-6856-4CF4-8474-8713E0670F6E}" destId="{C268D5F6-2AA1-428B-9A72-62956B48FBD7}" srcOrd="3" destOrd="0" presId="urn:microsoft.com/office/officeart/2005/8/layout/vList2"/>
    <dgm:cxn modelId="{AC9B16FA-F2F5-474C-ACCD-D3E11B9E009F}" type="presParOf" srcId="{B8ECE966-6856-4CF4-8474-8713E0670F6E}" destId="{C8BDB5CA-91BC-4072-BFB5-6758BBBF9A4D}" srcOrd="4" destOrd="0" presId="urn:microsoft.com/office/officeart/2005/8/layout/vList2"/>
    <dgm:cxn modelId="{9BE52160-F47F-4DA7-9D0D-15C2E6F325CD}" type="presParOf" srcId="{B8ECE966-6856-4CF4-8474-8713E0670F6E}" destId="{6C7C0205-3E58-4FED-891E-497169722C4D}" srcOrd="5" destOrd="0" presId="urn:microsoft.com/office/officeart/2005/8/layout/vList2"/>
    <dgm:cxn modelId="{2FE9BD62-8B95-401D-9642-F185ED5EB6AA}" type="presParOf" srcId="{B8ECE966-6856-4CF4-8474-8713E0670F6E}" destId="{BFA2514E-2D48-4EFA-AE3C-E695F66F90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9A61B-AF90-4BFE-9130-D92D94D513C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8547FD-DEC7-4676-9C69-C3ADD7B26BC7}">
      <dgm:prSet/>
      <dgm:spPr/>
      <dgm:t>
        <a:bodyPr/>
        <a:lstStyle/>
        <a:p>
          <a:r>
            <a:rPr lang="en-GB" dirty="0"/>
            <a:t>Bradykinesia </a:t>
          </a:r>
          <a:endParaRPr lang="en-US" dirty="0"/>
        </a:p>
      </dgm:t>
    </dgm:pt>
    <dgm:pt modelId="{40845360-6B60-45D1-A5B5-761DDBB00122}" type="parTrans" cxnId="{066D8708-0458-4AE0-9E52-F1B51CDA3BE2}">
      <dgm:prSet/>
      <dgm:spPr/>
      <dgm:t>
        <a:bodyPr/>
        <a:lstStyle/>
        <a:p>
          <a:endParaRPr lang="en-US"/>
        </a:p>
      </dgm:t>
    </dgm:pt>
    <dgm:pt modelId="{CA2D7285-9AE2-4CFC-97AF-94EE71BA72F7}" type="sibTrans" cxnId="{066D8708-0458-4AE0-9E52-F1B51CDA3BE2}">
      <dgm:prSet/>
      <dgm:spPr/>
      <dgm:t>
        <a:bodyPr/>
        <a:lstStyle/>
        <a:p>
          <a:endParaRPr lang="en-US"/>
        </a:p>
      </dgm:t>
    </dgm:pt>
    <dgm:pt modelId="{C83D424A-5AF7-487B-972D-08973837853F}">
      <dgm:prSet/>
      <dgm:spPr/>
      <dgm:t>
        <a:bodyPr/>
        <a:lstStyle/>
        <a:p>
          <a:r>
            <a:rPr lang="en-GB" dirty="0"/>
            <a:t>Walking, manual dexterity, speech, swallowing, self-care</a:t>
          </a:r>
          <a:endParaRPr lang="en-US" dirty="0"/>
        </a:p>
      </dgm:t>
    </dgm:pt>
    <dgm:pt modelId="{A6B5A6B2-2816-4213-955F-C9D3362D7DF8}" type="parTrans" cxnId="{A8096A89-83C3-4E73-870A-47DF3AE138BD}">
      <dgm:prSet/>
      <dgm:spPr/>
      <dgm:t>
        <a:bodyPr/>
        <a:lstStyle/>
        <a:p>
          <a:endParaRPr lang="en-US"/>
        </a:p>
      </dgm:t>
    </dgm:pt>
    <dgm:pt modelId="{2B67618D-92D4-4203-8FED-74DEA03C5767}" type="sibTrans" cxnId="{A8096A89-83C3-4E73-870A-47DF3AE138BD}">
      <dgm:prSet/>
      <dgm:spPr/>
      <dgm:t>
        <a:bodyPr/>
        <a:lstStyle/>
        <a:p>
          <a:endParaRPr lang="en-US"/>
        </a:p>
      </dgm:t>
    </dgm:pt>
    <dgm:pt modelId="{C2758CE0-AE69-46A2-921B-5C6DD73FBD6B}">
      <dgm:prSet/>
      <dgm:spPr/>
      <dgm:t>
        <a:bodyPr/>
        <a:lstStyle/>
        <a:p>
          <a:r>
            <a:rPr lang="en-GB" dirty="0"/>
            <a:t>Tremor</a:t>
          </a:r>
          <a:endParaRPr lang="en-US" dirty="0"/>
        </a:p>
      </dgm:t>
    </dgm:pt>
    <dgm:pt modelId="{FC265A4F-0847-4CC1-9709-B2C680AE6CAC}" type="parTrans" cxnId="{980787AF-6080-4D0A-A13F-8036D8A15600}">
      <dgm:prSet/>
      <dgm:spPr/>
      <dgm:t>
        <a:bodyPr/>
        <a:lstStyle/>
        <a:p>
          <a:endParaRPr lang="en-US"/>
        </a:p>
      </dgm:t>
    </dgm:pt>
    <dgm:pt modelId="{C74AAF65-F2E6-4B0F-A837-49519E811593}" type="sibTrans" cxnId="{980787AF-6080-4D0A-A13F-8036D8A15600}">
      <dgm:prSet/>
      <dgm:spPr/>
      <dgm:t>
        <a:bodyPr/>
        <a:lstStyle/>
        <a:p>
          <a:endParaRPr lang="en-US"/>
        </a:p>
      </dgm:t>
    </dgm:pt>
    <dgm:pt modelId="{F97B05B0-DED2-475D-B1DD-391ABAE962BC}">
      <dgm:prSet/>
      <dgm:spPr/>
      <dgm:t>
        <a:bodyPr/>
        <a:lstStyle/>
        <a:p>
          <a:r>
            <a:rPr lang="en-GB" dirty="0"/>
            <a:t>Resting</a:t>
          </a:r>
          <a:endParaRPr lang="en-US" dirty="0"/>
        </a:p>
      </dgm:t>
    </dgm:pt>
    <dgm:pt modelId="{89890B16-4CA1-4C50-ACE3-F97AC6185C40}" type="parTrans" cxnId="{20F4E005-717D-45FA-AAAF-947D0FBBF9ED}">
      <dgm:prSet/>
      <dgm:spPr/>
      <dgm:t>
        <a:bodyPr/>
        <a:lstStyle/>
        <a:p>
          <a:endParaRPr lang="en-US"/>
        </a:p>
      </dgm:t>
    </dgm:pt>
    <dgm:pt modelId="{60420F22-6EF0-4135-B7F3-EE5CDC83DB72}" type="sibTrans" cxnId="{20F4E005-717D-45FA-AAAF-947D0FBBF9ED}">
      <dgm:prSet/>
      <dgm:spPr/>
      <dgm:t>
        <a:bodyPr/>
        <a:lstStyle/>
        <a:p>
          <a:endParaRPr lang="en-US"/>
        </a:p>
      </dgm:t>
    </dgm:pt>
    <dgm:pt modelId="{891B248B-2D68-4B9C-BC1B-EE0956F2F5EA}">
      <dgm:prSet/>
      <dgm:spPr/>
      <dgm:t>
        <a:bodyPr/>
        <a:lstStyle/>
        <a:p>
          <a:r>
            <a:rPr lang="en-GB" dirty="0"/>
            <a:t>Rigidity</a:t>
          </a:r>
          <a:endParaRPr lang="en-US" dirty="0"/>
        </a:p>
      </dgm:t>
    </dgm:pt>
    <dgm:pt modelId="{8680D27B-F428-4B7D-A016-935AC729FB6C}" type="parTrans" cxnId="{1C198579-57F5-4DAC-8198-11BE0C193DDA}">
      <dgm:prSet/>
      <dgm:spPr/>
      <dgm:t>
        <a:bodyPr/>
        <a:lstStyle/>
        <a:p>
          <a:endParaRPr lang="en-US"/>
        </a:p>
      </dgm:t>
    </dgm:pt>
    <dgm:pt modelId="{C69CBC28-6E29-4595-B942-4B4C756BDA8C}" type="sibTrans" cxnId="{1C198579-57F5-4DAC-8198-11BE0C193DDA}">
      <dgm:prSet/>
      <dgm:spPr/>
      <dgm:t>
        <a:bodyPr/>
        <a:lstStyle/>
        <a:p>
          <a:endParaRPr lang="en-US"/>
        </a:p>
      </dgm:t>
    </dgm:pt>
    <dgm:pt modelId="{B3E98AB3-35A5-4178-9264-A03065BDBF93}">
      <dgm:prSet/>
      <dgm:spPr/>
      <dgm:t>
        <a:bodyPr/>
        <a:lstStyle/>
        <a:p>
          <a:r>
            <a:rPr lang="en-GB" dirty="0"/>
            <a:t>Stiffness in limbs</a:t>
          </a:r>
          <a:endParaRPr lang="en-US" dirty="0"/>
        </a:p>
      </dgm:t>
    </dgm:pt>
    <dgm:pt modelId="{1D00D5B6-C4F4-401B-887E-146D41AA742D}" type="parTrans" cxnId="{6A607D73-334D-45C3-B6A3-4FE02026B49C}">
      <dgm:prSet/>
      <dgm:spPr/>
      <dgm:t>
        <a:bodyPr/>
        <a:lstStyle/>
        <a:p>
          <a:endParaRPr lang="en-US"/>
        </a:p>
      </dgm:t>
    </dgm:pt>
    <dgm:pt modelId="{210011FE-C7E6-4F39-A14D-420745F6DCC7}" type="sibTrans" cxnId="{6A607D73-334D-45C3-B6A3-4FE02026B49C}">
      <dgm:prSet/>
      <dgm:spPr/>
      <dgm:t>
        <a:bodyPr/>
        <a:lstStyle/>
        <a:p>
          <a:endParaRPr lang="en-US"/>
        </a:p>
      </dgm:t>
    </dgm:pt>
    <dgm:pt modelId="{6840EFB1-03A4-4954-BD96-7DE470666496}">
      <dgm:prSet/>
      <dgm:spPr/>
      <dgm:t>
        <a:bodyPr/>
        <a:lstStyle/>
        <a:p>
          <a:r>
            <a:rPr lang="en-GB" dirty="0"/>
            <a:t>Postural instability and falls</a:t>
          </a:r>
          <a:endParaRPr lang="en-US" dirty="0"/>
        </a:p>
      </dgm:t>
    </dgm:pt>
    <dgm:pt modelId="{01BCF1D5-71E3-4AD5-B2BF-26DE1E447BB8}" type="parTrans" cxnId="{99284DC2-0299-4B70-8E0C-5DDA5CCAC8B8}">
      <dgm:prSet/>
      <dgm:spPr/>
      <dgm:t>
        <a:bodyPr/>
        <a:lstStyle/>
        <a:p>
          <a:endParaRPr lang="en-US"/>
        </a:p>
      </dgm:t>
    </dgm:pt>
    <dgm:pt modelId="{C50EAD34-1828-4F75-966B-413B0F8B9F22}" type="sibTrans" cxnId="{99284DC2-0299-4B70-8E0C-5DDA5CCAC8B8}">
      <dgm:prSet/>
      <dgm:spPr/>
      <dgm:t>
        <a:bodyPr/>
        <a:lstStyle/>
        <a:p>
          <a:endParaRPr lang="en-US"/>
        </a:p>
      </dgm:t>
    </dgm:pt>
    <dgm:pt modelId="{68CE6761-598D-4924-905C-1D72CC05F480}" type="pres">
      <dgm:prSet presAssocID="{A2B9A61B-AF90-4BFE-9130-D92D94D513C5}" presName="linear" presStyleCnt="0">
        <dgm:presLayoutVars>
          <dgm:animLvl val="lvl"/>
          <dgm:resizeHandles val="exact"/>
        </dgm:presLayoutVars>
      </dgm:prSet>
      <dgm:spPr/>
    </dgm:pt>
    <dgm:pt modelId="{B58FCCAC-01B6-4C53-98EA-BFD8CF8FEB21}" type="pres">
      <dgm:prSet presAssocID="{258547FD-DEC7-4676-9C69-C3ADD7B26BC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BAAA92-79F9-4F28-8780-B7929754D2C7}" type="pres">
      <dgm:prSet presAssocID="{258547FD-DEC7-4676-9C69-C3ADD7B26BC7}" presName="childText" presStyleLbl="revTx" presStyleIdx="0" presStyleCnt="3">
        <dgm:presLayoutVars>
          <dgm:bulletEnabled val="1"/>
        </dgm:presLayoutVars>
      </dgm:prSet>
      <dgm:spPr/>
    </dgm:pt>
    <dgm:pt modelId="{DFE056D7-A1B8-4002-B730-769F3A359277}" type="pres">
      <dgm:prSet presAssocID="{C2758CE0-AE69-46A2-921B-5C6DD73FBD6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4A5EFFF-A6D0-46A6-9687-4F7CB9136988}" type="pres">
      <dgm:prSet presAssocID="{C2758CE0-AE69-46A2-921B-5C6DD73FBD6B}" presName="childText" presStyleLbl="revTx" presStyleIdx="1" presStyleCnt="3">
        <dgm:presLayoutVars>
          <dgm:bulletEnabled val="1"/>
        </dgm:presLayoutVars>
      </dgm:prSet>
      <dgm:spPr/>
    </dgm:pt>
    <dgm:pt modelId="{7686D5E2-5621-4128-9753-5DE2E81CBF46}" type="pres">
      <dgm:prSet presAssocID="{891B248B-2D68-4B9C-BC1B-EE0956F2F5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3D1692-9952-4BD5-B157-22778BC7E5A9}" type="pres">
      <dgm:prSet presAssocID="{891B248B-2D68-4B9C-BC1B-EE0956F2F5EA}" presName="childText" presStyleLbl="revTx" presStyleIdx="2" presStyleCnt="3">
        <dgm:presLayoutVars>
          <dgm:bulletEnabled val="1"/>
        </dgm:presLayoutVars>
      </dgm:prSet>
      <dgm:spPr/>
    </dgm:pt>
    <dgm:pt modelId="{9520AA64-7848-4915-BBED-7FD3E6FB6361}" type="pres">
      <dgm:prSet presAssocID="{6840EFB1-03A4-4954-BD96-7DE47066649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EA9B05-87D4-4225-B9BA-7635DE5A390E}" type="presOf" srcId="{6840EFB1-03A4-4954-BD96-7DE470666496}" destId="{9520AA64-7848-4915-BBED-7FD3E6FB6361}" srcOrd="0" destOrd="0" presId="urn:microsoft.com/office/officeart/2005/8/layout/vList2"/>
    <dgm:cxn modelId="{20F4E005-717D-45FA-AAAF-947D0FBBF9ED}" srcId="{C2758CE0-AE69-46A2-921B-5C6DD73FBD6B}" destId="{F97B05B0-DED2-475D-B1DD-391ABAE962BC}" srcOrd="0" destOrd="0" parTransId="{89890B16-4CA1-4C50-ACE3-F97AC6185C40}" sibTransId="{60420F22-6EF0-4135-B7F3-EE5CDC83DB72}"/>
    <dgm:cxn modelId="{066D8708-0458-4AE0-9E52-F1B51CDA3BE2}" srcId="{A2B9A61B-AF90-4BFE-9130-D92D94D513C5}" destId="{258547FD-DEC7-4676-9C69-C3ADD7B26BC7}" srcOrd="0" destOrd="0" parTransId="{40845360-6B60-45D1-A5B5-761DDBB00122}" sibTransId="{CA2D7285-9AE2-4CFC-97AF-94EE71BA72F7}"/>
    <dgm:cxn modelId="{3A79CB09-678F-4A43-941C-B137F77FF0BA}" type="presOf" srcId="{891B248B-2D68-4B9C-BC1B-EE0956F2F5EA}" destId="{7686D5E2-5621-4128-9753-5DE2E81CBF46}" srcOrd="0" destOrd="0" presId="urn:microsoft.com/office/officeart/2005/8/layout/vList2"/>
    <dgm:cxn modelId="{AE85D660-BA84-4C17-B319-11CA651ACFD3}" type="presOf" srcId="{B3E98AB3-35A5-4178-9264-A03065BDBF93}" destId="{FC3D1692-9952-4BD5-B157-22778BC7E5A9}" srcOrd="0" destOrd="0" presId="urn:microsoft.com/office/officeart/2005/8/layout/vList2"/>
    <dgm:cxn modelId="{37FF4D68-7E71-458E-B6DA-5761508081DD}" type="presOf" srcId="{C83D424A-5AF7-487B-972D-08973837853F}" destId="{C8BAAA92-79F9-4F28-8780-B7929754D2C7}" srcOrd="0" destOrd="0" presId="urn:microsoft.com/office/officeart/2005/8/layout/vList2"/>
    <dgm:cxn modelId="{6A607D73-334D-45C3-B6A3-4FE02026B49C}" srcId="{891B248B-2D68-4B9C-BC1B-EE0956F2F5EA}" destId="{B3E98AB3-35A5-4178-9264-A03065BDBF93}" srcOrd="0" destOrd="0" parTransId="{1D00D5B6-C4F4-401B-887E-146D41AA742D}" sibTransId="{210011FE-C7E6-4F39-A14D-420745F6DCC7}"/>
    <dgm:cxn modelId="{1C198579-57F5-4DAC-8198-11BE0C193DDA}" srcId="{A2B9A61B-AF90-4BFE-9130-D92D94D513C5}" destId="{891B248B-2D68-4B9C-BC1B-EE0956F2F5EA}" srcOrd="2" destOrd="0" parTransId="{8680D27B-F428-4B7D-A016-935AC729FB6C}" sibTransId="{C69CBC28-6E29-4595-B942-4B4C756BDA8C}"/>
    <dgm:cxn modelId="{4B4CFC87-1EBF-4F34-9D8E-3262DB9D0D4A}" type="presOf" srcId="{258547FD-DEC7-4676-9C69-C3ADD7B26BC7}" destId="{B58FCCAC-01B6-4C53-98EA-BFD8CF8FEB21}" srcOrd="0" destOrd="0" presId="urn:microsoft.com/office/officeart/2005/8/layout/vList2"/>
    <dgm:cxn modelId="{A8096A89-83C3-4E73-870A-47DF3AE138BD}" srcId="{258547FD-DEC7-4676-9C69-C3ADD7B26BC7}" destId="{C83D424A-5AF7-487B-972D-08973837853F}" srcOrd="0" destOrd="0" parTransId="{A6B5A6B2-2816-4213-955F-C9D3362D7DF8}" sibTransId="{2B67618D-92D4-4203-8FED-74DEA03C5767}"/>
    <dgm:cxn modelId="{980787AF-6080-4D0A-A13F-8036D8A15600}" srcId="{A2B9A61B-AF90-4BFE-9130-D92D94D513C5}" destId="{C2758CE0-AE69-46A2-921B-5C6DD73FBD6B}" srcOrd="1" destOrd="0" parTransId="{FC265A4F-0847-4CC1-9709-B2C680AE6CAC}" sibTransId="{C74AAF65-F2E6-4B0F-A837-49519E811593}"/>
    <dgm:cxn modelId="{99284DC2-0299-4B70-8E0C-5DDA5CCAC8B8}" srcId="{A2B9A61B-AF90-4BFE-9130-D92D94D513C5}" destId="{6840EFB1-03A4-4954-BD96-7DE470666496}" srcOrd="3" destOrd="0" parTransId="{01BCF1D5-71E3-4AD5-B2BF-26DE1E447BB8}" sibTransId="{C50EAD34-1828-4F75-966B-413B0F8B9F22}"/>
    <dgm:cxn modelId="{DEE8E2CF-8EE5-4B2A-8EB6-A78B90C038DE}" type="presOf" srcId="{F97B05B0-DED2-475D-B1DD-391ABAE962BC}" destId="{04A5EFFF-A6D0-46A6-9687-4F7CB9136988}" srcOrd="0" destOrd="0" presId="urn:microsoft.com/office/officeart/2005/8/layout/vList2"/>
    <dgm:cxn modelId="{7EF4B2D0-564F-469B-AACF-4E330E516FA4}" type="presOf" srcId="{C2758CE0-AE69-46A2-921B-5C6DD73FBD6B}" destId="{DFE056D7-A1B8-4002-B730-769F3A359277}" srcOrd="0" destOrd="0" presId="urn:microsoft.com/office/officeart/2005/8/layout/vList2"/>
    <dgm:cxn modelId="{796A3CFD-DC8A-4B86-9A11-92107764188E}" type="presOf" srcId="{A2B9A61B-AF90-4BFE-9130-D92D94D513C5}" destId="{68CE6761-598D-4924-905C-1D72CC05F480}" srcOrd="0" destOrd="0" presId="urn:microsoft.com/office/officeart/2005/8/layout/vList2"/>
    <dgm:cxn modelId="{C1991F98-40E9-47C0-A850-0611F7DABA3A}" type="presParOf" srcId="{68CE6761-598D-4924-905C-1D72CC05F480}" destId="{B58FCCAC-01B6-4C53-98EA-BFD8CF8FEB21}" srcOrd="0" destOrd="0" presId="urn:microsoft.com/office/officeart/2005/8/layout/vList2"/>
    <dgm:cxn modelId="{D1F24F0F-6D2A-4E86-A5B9-8CA02A071881}" type="presParOf" srcId="{68CE6761-598D-4924-905C-1D72CC05F480}" destId="{C8BAAA92-79F9-4F28-8780-B7929754D2C7}" srcOrd="1" destOrd="0" presId="urn:microsoft.com/office/officeart/2005/8/layout/vList2"/>
    <dgm:cxn modelId="{870AD627-95F8-47F5-A8C8-5B04CE936BE0}" type="presParOf" srcId="{68CE6761-598D-4924-905C-1D72CC05F480}" destId="{DFE056D7-A1B8-4002-B730-769F3A359277}" srcOrd="2" destOrd="0" presId="urn:microsoft.com/office/officeart/2005/8/layout/vList2"/>
    <dgm:cxn modelId="{3344D049-9595-4637-AD2F-D0A28BF7275F}" type="presParOf" srcId="{68CE6761-598D-4924-905C-1D72CC05F480}" destId="{04A5EFFF-A6D0-46A6-9687-4F7CB9136988}" srcOrd="3" destOrd="0" presId="urn:microsoft.com/office/officeart/2005/8/layout/vList2"/>
    <dgm:cxn modelId="{1738243F-11A2-42B6-8F22-B8226AB1419A}" type="presParOf" srcId="{68CE6761-598D-4924-905C-1D72CC05F480}" destId="{7686D5E2-5621-4128-9753-5DE2E81CBF46}" srcOrd="4" destOrd="0" presId="urn:microsoft.com/office/officeart/2005/8/layout/vList2"/>
    <dgm:cxn modelId="{8BEAD3FB-C2FC-4B5A-B33C-FE8BC89BA001}" type="presParOf" srcId="{68CE6761-598D-4924-905C-1D72CC05F480}" destId="{FC3D1692-9952-4BD5-B157-22778BC7E5A9}" srcOrd="5" destOrd="0" presId="urn:microsoft.com/office/officeart/2005/8/layout/vList2"/>
    <dgm:cxn modelId="{9D4BAD9D-AE2B-48FE-83EF-1D13693ED47C}" type="presParOf" srcId="{68CE6761-598D-4924-905C-1D72CC05F480}" destId="{9520AA64-7848-4915-BBED-7FD3E6FB636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52958D-8A62-4727-BE54-28EA8834B9B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40CB94-7C18-4F58-84CD-7C3004212716}">
      <dgm:prSet/>
      <dgm:spPr/>
      <dgm:t>
        <a:bodyPr/>
        <a:lstStyle/>
        <a:p>
          <a:r>
            <a:rPr lang="en-GB" b="0" dirty="0"/>
            <a:t>Cognitive &amp; Neuropsychiatric</a:t>
          </a:r>
          <a:endParaRPr lang="en-US" b="0" dirty="0"/>
        </a:p>
      </dgm:t>
    </dgm:pt>
    <dgm:pt modelId="{DE3C120D-2A5E-49C1-9C18-C262926E528C}" type="parTrans" cxnId="{BF5941B1-2365-4208-825A-8004526774D5}">
      <dgm:prSet/>
      <dgm:spPr/>
      <dgm:t>
        <a:bodyPr/>
        <a:lstStyle/>
        <a:p>
          <a:endParaRPr lang="en-US"/>
        </a:p>
      </dgm:t>
    </dgm:pt>
    <dgm:pt modelId="{893BE006-491D-4C74-8EDF-1EE27C0843C1}" type="sibTrans" cxnId="{BF5941B1-2365-4208-825A-8004526774D5}">
      <dgm:prSet/>
      <dgm:spPr/>
      <dgm:t>
        <a:bodyPr/>
        <a:lstStyle/>
        <a:p>
          <a:endParaRPr lang="en-US"/>
        </a:p>
      </dgm:t>
    </dgm:pt>
    <dgm:pt modelId="{A04720DD-108C-4CC7-A07C-1F2C67232714}">
      <dgm:prSet/>
      <dgm:spPr/>
      <dgm:t>
        <a:bodyPr/>
        <a:lstStyle/>
        <a:p>
          <a:r>
            <a:rPr lang="en-GB"/>
            <a:t>Dementia, cognitive </a:t>
          </a:r>
          <a:r>
            <a:rPr lang="en-GB" dirty="0"/>
            <a:t>impairment</a:t>
          </a:r>
          <a:r>
            <a:rPr lang="en-GB"/>
            <a:t>, depression</a:t>
          </a:r>
          <a:r>
            <a:rPr lang="en-GB" dirty="0"/>
            <a:t>, anxiety, apathy, hallucinations, delusions, psychosis </a:t>
          </a:r>
          <a:endParaRPr lang="en-US" dirty="0"/>
        </a:p>
      </dgm:t>
    </dgm:pt>
    <dgm:pt modelId="{A41718CA-C9ED-4652-80CB-2A2138C2F42A}" type="parTrans" cxnId="{59B3DACE-1137-4A32-9E43-C492CE0EE0F2}">
      <dgm:prSet/>
      <dgm:spPr/>
      <dgm:t>
        <a:bodyPr/>
        <a:lstStyle/>
        <a:p>
          <a:endParaRPr lang="en-US"/>
        </a:p>
      </dgm:t>
    </dgm:pt>
    <dgm:pt modelId="{646085FA-053D-462D-81DE-FBE67525630B}" type="sibTrans" cxnId="{59B3DACE-1137-4A32-9E43-C492CE0EE0F2}">
      <dgm:prSet/>
      <dgm:spPr/>
      <dgm:t>
        <a:bodyPr/>
        <a:lstStyle/>
        <a:p>
          <a:endParaRPr lang="en-US"/>
        </a:p>
      </dgm:t>
    </dgm:pt>
    <dgm:pt modelId="{717DC2D1-6F6A-4D2D-926C-32C8E018449A}">
      <dgm:prSet/>
      <dgm:spPr/>
      <dgm:t>
        <a:bodyPr/>
        <a:lstStyle/>
        <a:p>
          <a:r>
            <a:rPr lang="en-GB" b="0" dirty="0"/>
            <a:t>Autonomic</a:t>
          </a:r>
          <a:endParaRPr lang="en-US" b="0" dirty="0"/>
        </a:p>
      </dgm:t>
    </dgm:pt>
    <dgm:pt modelId="{3EA54B27-1A75-463D-868C-898610C3597C}" type="parTrans" cxnId="{C731D916-C369-4C69-8EE9-6E57B8244CD7}">
      <dgm:prSet/>
      <dgm:spPr/>
      <dgm:t>
        <a:bodyPr/>
        <a:lstStyle/>
        <a:p>
          <a:endParaRPr lang="en-US"/>
        </a:p>
      </dgm:t>
    </dgm:pt>
    <dgm:pt modelId="{7E964A86-5E77-42FE-BB4C-2564D91E013D}" type="sibTrans" cxnId="{C731D916-C369-4C69-8EE9-6E57B8244CD7}">
      <dgm:prSet/>
      <dgm:spPr/>
      <dgm:t>
        <a:bodyPr/>
        <a:lstStyle/>
        <a:p>
          <a:endParaRPr lang="en-US"/>
        </a:p>
      </dgm:t>
    </dgm:pt>
    <dgm:pt modelId="{2F0F4293-9659-4769-AD75-97645ED89B3C}">
      <dgm:prSet/>
      <dgm:spPr/>
      <dgm:t>
        <a:bodyPr/>
        <a:lstStyle/>
        <a:p>
          <a:r>
            <a:rPr lang="en-GB" dirty="0"/>
            <a:t>Constipation, urinary urgency, orthostatic hypotension, sweating, fatigue</a:t>
          </a:r>
          <a:endParaRPr lang="en-US" dirty="0"/>
        </a:p>
      </dgm:t>
    </dgm:pt>
    <dgm:pt modelId="{D129BE05-1374-4F2E-A7B7-42686854E5D8}" type="parTrans" cxnId="{345BFAF9-2601-4B29-B63D-785F4F286EB4}">
      <dgm:prSet/>
      <dgm:spPr/>
      <dgm:t>
        <a:bodyPr/>
        <a:lstStyle/>
        <a:p>
          <a:endParaRPr lang="en-US"/>
        </a:p>
      </dgm:t>
    </dgm:pt>
    <dgm:pt modelId="{02A5E817-50F7-41CC-8A96-5F45459A4868}" type="sibTrans" cxnId="{345BFAF9-2601-4B29-B63D-785F4F286EB4}">
      <dgm:prSet/>
      <dgm:spPr/>
      <dgm:t>
        <a:bodyPr/>
        <a:lstStyle/>
        <a:p>
          <a:endParaRPr lang="en-US"/>
        </a:p>
      </dgm:t>
    </dgm:pt>
    <dgm:pt modelId="{D67E196F-D6EC-412C-BBB1-6062D92031CC}">
      <dgm:prSet/>
      <dgm:spPr/>
      <dgm:t>
        <a:bodyPr/>
        <a:lstStyle/>
        <a:p>
          <a:r>
            <a:rPr lang="en-GB" b="0" dirty="0"/>
            <a:t>Sleep</a:t>
          </a:r>
          <a:endParaRPr lang="en-US" b="0" dirty="0"/>
        </a:p>
      </dgm:t>
    </dgm:pt>
    <dgm:pt modelId="{DC541967-BA8F-47B0-B635-923732E55B9E}" type="parTrans" cxnId="{41B10700-6FB7-4FF9-BA61-38272FE4B457}">
      <dgm:prSet/>
      <dgm:spPr/>
      <dgm:t>
        <a:bodyPr/>
        <a:lstStyle/>
        <a:p>
          <a:endParaRPr lang="en-US"/>
        </a:p>
      </dgm:t>
    </dgm:pt>
    <dgm:pt modelId="{E727281E-7E7F-46B0-A37E-B6038616D200}" type="sibTrans" cxnId="{41B10700-6FB7-4FF9-BA61-38272FE4B457}">
      <dgm:prSet/>
      <dgm:spPr/>
      <dgm:t>
        <a:bodyPr/>
        <a:lstStyle/>
        <a:p>
          <a:endParaRPr lang="en-US"/>
        </a:p>
      </dgm:t>
    </dgm:pt>
    <dgm:pt modelId="{B3B33F0C-C036-433C-A03A-DAB54F1F323C}">
      <dgm:prSet/>
      <dgm:spPr/>
      <dgm:t>
        <a:bodyPr/>
        <a:lstStyle/>
        <a:p>
          <a:r>
            <a:rPr lang="en-GB" dirty="0"/>
            <a:t>Rapid eye movement sleep behaviour disorder, excess daytime sleepiness, sleep fragmentation</a:t>
          </a:r>
          <a:endParaRPr lang="en-US" dirty="0"/>
        </a:p>
      </dgm:t>
    </dgm:pt>
    <dgm:pt modelId="{A1DD9721-380E-4F74-ACA0-7F41C3FDAF58}" type="parTrans" cxnId="{7FD388F9-A073-41D9-8906-87FE9A6332CD}">
      <dgm:prSet/>
      <dgm:spPr/>
      <dgm:t>
        <a:bodyPr/>
        <a:lstStyle/>
        <a:p>
          <a:endParaRPr lang="en-US"/>
        </a:p>
      </dgm:t>
    </dgm:pt>
    <dgm:pt modelId="{7A977E5D-C382-41DD-A17E-19C2EF15667B}" type="sibTrans" cxnId="{7FD388F9-A073-41D9-8906-87FE9A6332CD}">
      <dgm:prSet/>
      <dgm:spPr/>
      <dgm:t>
        <a:bodyPr/>
        <a:lstStyle/>
        <a:p>
          <a:endParaRPr lang="en-US"/>
        </a:p>
      </dgm:t>
    </dgm:pt>
    <dgm:pt modelId="{DE603B89-0F99-454C-9992-296958C8D35A}" type="pres">
      <dgm:prSet presAssocID="{5952958D-8A62-4727-BE54-28EA8834B9B1}" presName="linear" presStyleCnt="0">
        <dgm:presLayoutVars>
          <dgm:animLvl val="lvl"/>
          <dgm:resizeHandles val="exact"/>
        </dgm:presLayoutVars>
      </dgm:prSet>
      <dgm:spPr/>
    </dgm:pt>
    <dgm:pt modelId="{5279B10F-2E74-4D72-88AC-4451D82502BC}" type="pres">
      <dgm:prSet presAssocID="{1940CB94-7C18-4F58-84CD-7C30042127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C18E3C-C381-423D-B1C2-26081170B4FA}" type="pres">
      <dgm:prSet presAssocID="{1940CB94-7C18-4F58-84CD-7C3004212716}" presName="childText" presStyleLbl="revTx" presStyleIdx="0" presStyleCnt="3">
        <dgm:presLayoutVars>
          <dgm:bulletEnabled val="1"/>
        </dgm:presLayoutVars>
      </dgm:prSet>
      <dgm:spPr/>
    </dgm:pt>
    <dgm:pt modelId="{B10AAC48-2B8E-40AC-BF28-F48AB6EA6B57}" type="pres">
      <dgm:prSet presAssocID="{717DC2D1-6F6A-4D2D-926C-32C8E01844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226A2F0-7D69-468F-83B6-C740768F4AE0}" type="pres">
      <dgm:prSet presAssocID="{717DC2D1-6F6A-4D2D-926C-32C8E018449A}" presName="childText" presStyleLbl="revTx" presStyleIdx="1" presStyleCnt="3">
        <dgm:presLayoutVars>
          <dgm:bulletEnabled val="1"/>
        </dgm:presLayoutVars>
      </dgm:prSet>
      <dgm:spPr/>
    </dgm:pt>
    <dgm:pt modelId="{8829B616-D959-4BCB-A89E-A579BC222BA3}" type="pres">
      <dgm:prSet presAssocID="{D67E196F-D6EC-412C-BBB1-6062D92031C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0E313CE-6E9C-441C-9A72-E848F16E3910}" type="pres">
      <dgm:prSet presAssocID="{D67E196F-D6EC-412C-BBB1-6062D92031C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1B10700-6FB7-4FF9-BA61-38272FE4B457}" srcId="{5952958D-8A62-4727-BE54-28EA8834B9B1}" destId="{D67E196F-D6EC-412C-BBB1-6062D92031CC}" srcOrd="2" destOrd="0" parTransId="{DC541967-BA8F-47B0-B635-923732E55B9E}" sibTransId="{E727281E-7E7F-46B0-A37E-B6038616D200}"/>
    <dgm:cxn modelId="{4B325010-0527-4314-A060-D44F4E7B962C}" type="presOf" srcId="{5952958D-8A62-4727-BE54-28EA8834B9B1}" destId="{DE603B89-0F99-454C-9992-296958C8D35A}" srcOrd="0" destOrd="0" presId="urn:microsoft.com/office/officeart/2005/8/layout/vList2"/>
    <dgm:cxn modelId="{C731D916-C369-4C69-8EE9-6E57B8244CD7}" srcId="{5952958D-8A62-4727-BE54-28EA8834B9B1}" destId="{717DC2D1-6F6A-4D2D-926C-32C8E018449A}" srcOrd="1" destOrd="0" parTransId="{3EA54B27-1A75-463D-868C-898610C3597C}" sibTransId="{7E964A86-5E77-42FE-BB4C-2564D91E013D}"/>
    <dgm:cxn modelId="{0E243017-35AE-4F3B-B983-E3CC583467D2}" type="presOf" srcId="{1940CB94-7C18-4F58-84CD-7C3004212716}" destId="{5279B10F-2E74-4D72-88AC-4451D82502BC}" srcOrd="0" destOrd="0" presId="urn:microsoft.com/office/officeart/2005/8/layout/vList2"/>
    <dgm:cxn modelId="{4CC77670-72E7-4A6C-A732-CD7240D7B002}" type="presOf" srcId="{2F0F4293-9659-4769-AD75-97645ED89B3C}" destId="{D226A2F0-7D69-468F-83B6-C740768F4AE0}" srcOrd="0" destOrd="0" presId="urn:microsoft.com/office/officeart/2005/8/layout/vList2"/>
    <dgm:cxn modelId="{B087A98C-BD78-4292-9FE4-60A01847BF91}" type="presOf" srcId="{D67E196F-D6EC-412C-BBB1-6062D92031CC}" destId="{8829B616-D959-4BCB-A89E-A579BC222BA3}" srcOrd="0" destOrd="0" presId="urn:microsoft.com/office/officeart/2005/8/layout/vList2"/>
    <dgm:cxn modelId="{BF5941B1-2365-4208-825A-8004526774D5}" srcId="{5952958D-8A62-4727-BE54-28EA8834B9B1}" destId="{1940CB94-7C18-4F58-84CD-7C3004212716}" srcOrd="0" destOrd="0" parTransId="{DE3C120D-2A5E-49C1-9C18-C262926E528C}" sibTransId="{893BE006-491D-4C74-8EDF-1EE27C0843C1}"/>
    <dgm:cxn modelId="{852A5DB5-BD2B-4178-A07D-0A4A5CE6F63B}" type="presOf" srcId="{A04720DD-108C-4CC7-A07C-1F2C67232714}" destId="{02C18E3C-C381-423D-B1C2-26081170B4FA}" srcOrd="0" destOrd="0" presId="urn:microsoft.com/office/officeart/2005/8/layout/vList2"/>
    <dgm:cxn modelId="{E06D71C6-6AAF-4503-B01D-790519DD7CD8}" type="presOf" srcId="{B3B33F0C-C036-433C-A03A-DAB54F1F323C}" destId="{30E313CE-6E9C-441C-9A72-E848F16E3910}" srcOrd="0" destOrd="0" presId="urn:microsoft.com/office/officeart/2005/8/layout/vList2"/>
    <dgm:cxn modelId="{59B3DACE-1137-4A32-9E43-C492CE0EE0F2}" srcId="{1940CB94-7C18-4F58-84CD-7C3004212716}" destId="{A04720DD-108C-4CC7-A07C-1F2C67232714}" srcOrd="0" destOrd="0" parTransId="{A41718CA-C9ED-4652-80CB-2A2138C2F42A}" sibTransId="{646085FA-053D-462D-81DE-FBE67525630B}"/>
    <dgm:cxn modelId="{33B232EB-13A6-4304-BBA4-3CE87E771DF5}" type="presOf" srcId="{717DC2D1-6F6A-4D2D-926C-32C8E018449A}" destId="{B10AAC48-2B8E-40AC-BF28-F48AB6EA6B57}" srcOrd="0" destOrd="0" presId="urn:microsoft.com/office/officeart/2005/8/layout/vList2"/>
    <dgm:cxn modelId="{7FD388F9-A073-41D9-8906-87FE9A6332CD}" srcId="{D67E196F-D6EC-412C-BBB1-6062D92031CC}" destId="{B3B33F0C-C036-433C-A03A-DAB54F1F323C}" srcOrd="0" destOrd="0" parTransId="{A1DD9721-380E-4F74-ACA0-7F41C3FDAF58}" sibTransId="{7A977E5D-C382-41DD-A17E-19C2EF15667B}"/>
    <dgm:cxn modelId="{345BFAF9-2601-4B29-B63D-785F4F286EB4}" srcId="{717DC2D1-6F6A-4D2D-926C-32C8E018449A}" destId="{2F0F4293-9659-4769-AD75-97645ED89B3C}" srcOrd="0" destOrd="0" parTransId="{D129BE05-1374-4F2E-A7B7-42686854E5D8}" sibTransId="{02A5E817-50F7-41CC-8A96-5F45459A4868}"/>
    <dgm:cxn modelId="{73DEBBCD-753A-4412-9C82-BECBD1F6FE16}" type="presParOf" srcId="{DE603B89-0F99-454C-9992-296958C8D35A}" destId="{5279B10F-2E74-4D72-88AC-4451D82502BC}" srcOrd="0" destOrd="0" presId="urn:microsoft.com/office/officeart/2005/8/layout/vList2"/>
    <dgm:cxn modelId="{E59E7976-AC9B-40B7-84FC-FCABE9B29003}" type="presParOf" srcId="{DE603B89-0F99-454C-9992-296958C8D35A}" destId="{02C18E3C-C381-423D-B1C2-26081170B4FA}" srcOrd="1" destOrd="0" presId="urn:microsoft.com/office/officeart/2005/8/layout/vList2"/>
    <dgm:cxn modelId="{153B2F2C-3A34-4119-833B-8BCF6B5DE119}" type="presParOf" srcId="{DE603B89-0F99-454C-9992-296958C8D35A}" destId="{B10AAC48-2B8E-40AC-BF28-F48AB6EA6B57}" srcOrd="2" destOrd="0" presId="urn:microsoft.com/office/officeart/2005/8/layout/vList2"/>
    <dgm:cxn modelId="{3256B4AD-2D61-4D38-8AFC-9DA95D520D4F}" type="presParOf" srcId="{DE603B89-0F99-454C-9992-296958C8D35A}" destId="{D226A2F0-7D69-468F-83B6-C740768F4AE0}" srcOrd="3" destOrd="0" presId="urn:microsoft.com/office/officeart/2005/8/layout/vList2"/>
    <dgm:cxn modelId="{9CF9F932-53AB-4E5B-8068-4F964CD9A758}" type="presParOf" srcId="{DE603B89-0F99-454C-9992-296958C8D35A}" destId="{8829B616-D959-4BCB-A89E-A579BC222BA3}" srcOrd="4" destOrd="0" presId="urn:microsoft.com/office/officeart/2005/8/layout/vList2"/>
    <dgm:cxn modelId="{AAF84C6B-5F4D-4557-B488-417681624BE8}" type="presParOf" srcId="{DE603B89-0F99-454C-9992-296958C8D35A}" destId="{30E313CE-6E9C-441C-9A72-E848F16E391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03BE7C-345E-443C-9414-682A7B5FBFB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516C69-7EF2-451B-8378-A2F0107C91C0}">
      <dgm:prSet/>
      <dgm:spPr/>
      <dgm:t>
        <a:bodyPr/>
        <a:lstStyle/>
        <a:p>
          <a:r>
            <a:rPr lang="en-GB" dirty="0"/>
            <a:t>Parkinson’s is a common neurodegenerative disorder</a:t>
          </a:r>
          <a:endParaRPr lang="en-US" dirty="0"/>
        </a:p>
      </dgm:t>
    </dgm:pt>
    <dgm:pt modelId="{0AA4B986-7F7C-4EE2-A378-6A3A0EE8E98F}" type="parTrans" cxnId="{FAE45BB9-897B-45E1-8303-C48F2E7E3034}">
      <dgm:prSet/>
      <dgm:spPr/>
      <dgm:t>
        <a:bodyPr/>
        <a:lstStyle/>
        <a:p>
          <a:endParaRPr lang="en-US"/>
        </a:p>
      </dgm:t>
    </dgm:pt>
    <dgm:pt modelId="{74BA4516-C14A-4F39-BAF0-79906F606AEB}" type="sibTrans" cxnId="{FAE45BB9-897B-45E1-8303-C48F2E7E3034}">
      <dgm:prSet/>
      <dgm:spPr/>
      <dgm:t>
        <a:bodyPr/>
        <a:lstStyle/>
        <a:p>
          <a:endParaRPr lang="en-US"/>
        </a:p>
      </dgm:t>
    </dgm:pt>
    <dgm:pt modelId="{40AC3B8F-B438-48B5-AA9E-B0045F6F6A41}">
      <dgm:prSet/>
      <dgm:spPr/>
      <dgm:t>
        <a:bodyPr/>
        <a:lstStyle/>
        <a:p>
          <a:r>
            <a:rPr lang="en-GB" dirty="0"/>
            <a:t>Complex disease (s): many body systems involved, and everyone’s experience is different</a:t>
          </a:r>
          <a:endParaRPr lang="en-US" dirty="0"/>
        </a:p>
      </dgm:t>
    </dgm:pt>
    <dgm:pt modelId="{77631C68-E016-4C9E-BDC1-3976DEC7C5CA}" type="parTrans" cxnId="{0A026A4C-133F-4458-B4F9-EF47AD22DEF9}">
      <dgm:prSet/>
      <dgm:spPr/>
      <dgm:t>
        <a:bodyPr/>
        <a:lstStyle/>
        <a:p>
          <a:endParaRPr lang="en-US"/>
        </a:p>
      </dgm:t>
    </dgm:pt>
    <dgm:pt modelId="{F9CAE7AE-E63A-4544-9CCD-0F6B3AF3CF24}" type="sibTrans" cxnId="{0A026A4C-133F-4458-B4F9-EF47AD22DEF9}">
      <dgm:prSet/>
      <dgm:spPr/>
      <dgm:t>
        <a:bodyPr/>
        <a:lstStyle/>
        <a:p>
          <a:endParaRPr lang="en-US"/>
        </a:p>
      </dgm:t>
    </dgm:pt>
    <dgm:pt modelId="{F8DE3FF7-5050-4429-9558-364C7BEF1A04}">
      <dgm:prSet/>
      <dgm:spPr/>
      <dgm:t>
        <a:bodyPr/>
        <a:lstStyle/>
        <a:p>
          <a:r>
            <a:rPr lang="en-GB" dirty="0"/>
            <a:t>Research is vital to better understand how Parkinson’s evolves and develop better treatments</a:t>
          </a:r>
          <a:endParaRPr lang="en-US" dirty="0"/>
        </a:p>
      </dgm:t>
    </dgm:pt>
    <dgm:pt modelId="{E40A028B-F71E-49B3-B859-95D659774242}" type="parTrans" cxnId="{1403406A-9163-4F00-B1D1-DDADD6F09661}">
      <dgm:prSet/>
      <dgm:spPr/>
      <dgm:t>
        <a:bodyPr/>
        <a:lstStyle/>
        <a:p>
          <a:endParaRPr lang="en-US"/>
        </a:p>
      </dgm:t>
    </dgm:pt>
    <dgm:pt modelId="{17B24F55-E4D1-429D-9D90-F86909469658}" type="sibTrans" cxnId="{1403406A-9163-4F00-B1D1-DDADD6F09661}">
      <dgm:prSet/>
      <dgm:spPr/>
      <dgm:t>
        <a:bodyPr/>
        <a:lstStyle/>
        <a:p>
          <a:endParaRPr lang="en-US"/>
        </a:p>
      </dgm:t>
    </dgm:pt>
    <dgm:pt modelId="{95CBA3CD-AFD5-45BC-B029-832D1312C9C5}">
      <dgm:prSet/>
      <dgm:spPr/>
      <dgm:t>
        <a:bodyPr/>
        <a:lstStyle/>
        <a:p>
          <a:r>
            <a:rPr lang="en-GB" dirty="0"/>
            <a:t>NDN supports an expanding portfolio of  clinical studies for Parkinson’s and related disorders in Scotland</a:t>
          </a:r>
          <a:endParaRPr lang="en-US" dirty="0"/>
        </a:p>
      </dgm:t>
    </dgm:pt>
    <dgm:pt modelId="{AA6E77EB-6BDC-4055-A846-D0C4EB7EC9BD}" type="parTrans" cxnId="{09D7BFC2-D178-40AB-9FB2-96CD230F9449}">
      <dgm:prSet/>
      <dgm:spPr/>
      <dgm:t>
        <a:bodyPr/>
        <a:lstStyle/>
        <a:p>
          <a:endParaRPr lang="en-US"/>
        </a:p>
      </dgm:t>
    </dgm:pt>
    <dgm:pt modelId="{0589C625-FE00-47FD-A5A2-78999E5F692C}" type="sibTrans" cxnId="{09D7BFC2-D178-40AB-9FB2-96CD230F9449}">
      <dgm:prSet/>
      <dgm:spPr/>
      <dgm:t>
        <a:bodyPr/>
        <a:lstStyle/>
        <a:p>
          <a:endParaRPr lang="en-US"/>
        </a:p>
      </dgm:t>
    </dgm:pt>
    <dgm:pt modelId="{B8ECE966-6856-4CF4-8474-8713E0670F6E}" type="pres">
      <dgm:prSet presAssocID="{2D03BE7C-345E-443C-9414-682A7B5FBFBA}" presName="linear" presStyleCnt="0">
        <dgm:presLayoutVars>
          <dgm:animLvl val="lvl"/>
          <dgm:resizeHandles val="exact"/>
        </dgm:presLayoutVars>
      </dgm:prSet>
      <dgm:spPr/>
    </dgm:pt>
    <dgm:pt modelId="{7A2CC474-2ADD-4735-8FEF-423D2DD46A45}" type="pres">
      <dgm:prSet presAssocID="{AF516C69-7EF2-451B-8378-A2F0107C91C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85E8098-AFEF-4433-B3A8-09A3A7D2CB8F}" type="pres">
      <dgm:prSet presAssocID="{74BA4516-C14A-4F39-BAF0-79906F606AEB}" presName="spacer" presStyleCnt="0"/>
      <dgm:spPr/>
    </dgm:pt>
    <dgm:pt modelId="{E29EF319-6253-468C-89C2-5AE5513A9486}" type="pres">
      <dgm:prSet presAssocID="{40AC3B8F-B438-48B5-AA9E-B0045F6F6A4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268D5F6-2AA1-428B-9A72-62956B48FBD7}" type="pres">
      <dgm:prSet presAssocID="{F9CAE7AE-E63A-4544-9CCD-0F6B3AF3CF24}" presName="spacer" presStyleCnt="0"/>
      <dgm:spPr/>
    </dgm:pt>
    <dgm:pt modelId="{C8BDB5CA-91BC-4072-BFB5-6758BBBF9A4D}" type="pres">
      <dgm:prSet presAssocID="{F8DE3FF7-5050-4429-9558-364C7BEF1A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C7C0205-3E58-4FED-891E-497169722C4D}" type="pres">
      <dgm:prSet presAssocID="{17B24F55-E4D1-429D-9D90-F86909469658}" presName="spacer" presStyleCnt="0"/>
      <dgm:spPr/>
    </dgm:pt>
    <dgm:pt modelId="{BFA2514E-2D48-4EFA-AE3C-E695F66F904E}" type="pres">
      <dgm:prSet presAssocID="{95CBA3CD-AFD5-45BC-B029-832D1312C9C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E06FA01-C941-4311-B7F9-5BD81F847606}" type="presOf" srcId="{2D03BE7C-345E-443C-9414-682A7B5FBFBA}" destId="{B8ECE966-6856-4CF4-8474-8713E0670F6E}" srcOrd="0" destOrd="0" presId="urn:microsoft.com/office/officeart/2005/8/layout/vList2"/>
    <dgm:cxn modelId="{1403406A-9163-4F00-B1D1-DDADD6F09661}" srcId="{2D03BE7C-345E-443C-9414-682A7B5FBFBA}" destId="{F8DE3FF7-5050-4429-9558-364C7BEF1A04}" srcOrd="2" destOrd="0" parTransId="{E40A028B-F71E-49B3-B859-95D659774242}" sibTransId="{17B24F55-E4D1-429D-9D90-F86909469658}"/>
    <dgm:cxn modelId="{0A026A4C-133F-4458-B4F9-EF47AD22DEF9}" srcId="{2D03BE7C-345E-443C-9414-682A7B5FBFBA}" destId="{40AC3B8F-B438-48B5-AA9E-B0045F6F6A41}" srcOrd="1" destOrd="0" parTransId="{77631C68-E016-4C9E-BDC1-3976DEC7C5CA}" sibTransId="{F9CAE7AE-E63A-4544-9CCD-0F6B3AF3CF24}"/>
    <dgm:cxn modelId="{45340575-50D8-4BA8-BA68-5AA6EFB17DB5}" type="presOf" srcId="{F8DE3FF7-5050-4429-9558-364C7BEF1A04}" destId="{C8BDB5CA-91BC-4072-BFB5-6758BBBF9A4D}" srcOrd="0" destOrd="0" presId="urn:microsoft.com/office/officeart/2005/8/layout/vList2"/>
    <dgm:cxn modelId="{B14C8075-E794-473A-851D-19079886360B}" type="presOf" srcId="{40AC3B8F-B438-48B5-AA9E-B0045F6F6A41}" destId="{E29EF319-6253-468C-89C2-5AE5513A9486}" srcOrd="0" destOrd="0" presId="urn:microsoft.com/office/officeart/2005/8/layout/vList2"/>
    <dgm:cxn modelId="{F6C7418A-570B-451A-83CC-3DF2353077DD}" type="presOf" srcId="{AF516C69-7EF2-451B-8378-A2F0107C91C0}" destId="{7A2CC474-2ADD-4735-8FEF-423D2DD46A45}" srcOrd="0" destOrd="0" presId="urn:microsoft.com/office/officeart/2005/8/layout/vList2"/>
    <dgm:cxn modelId="{0C46ABAB-E38E-46C4-B9DE-061708257C5F}" type="presOf" srcId="{95CBA3CD-AFD5-45BC-B029-832D1312C9C5}" destId="{BFA2514E-2D48-4EFA-AE3C-E695F66F904E}" srcOrd="0" destOrd="0" presId="urn:microsoft.com/office/officeart/2005/8/layout/vList2"/>
    <dgm:cxn modelId="{FAE45BB9-897B-45E1-8303-C48F2E7E3034}" srcId="{2D03BE7C-345E-443C-9414-682A7B5FBFBA}" destId="{AF516C69-7EF2-451B-8378-A2F0107C91C0}" srcOrd="0" destOrd="0" parTransId="{0AA4B986-7F7C-4EE2-A378-6A3A0EE8E98F}" sibTransId="{74BA4516-C14A-4F39-BAF0-79906F606AEB}"/>
    <dgm:cxn modelId="{09D7BFC2-D178-40AB-9FB2-96CD230F9449}" srcId="{2D03BE7C-345E-443C-9414-682A7B5FBFBA}" destId="{95CBA3CD-AFD5-45BC-B029-832D1312C9C5}" srcOrd="3" destOrd="0" parTransId="{AA6E77EB-6BDC-4055-A846-D0C4EB7EC9BD}" sibTransId="{0589C625-FE00-47FD-A5A2-78999E5F692C}"/>
    <dgm:cxn modelId="{F61B5D76-F476-4F09-95A3-0BD2F44EE34B}" type="presParOf" srcId="{B8ECE966-6856-4CF4-8474-8713E0670F6E}" destId="{7A2CC474-2ADD-4735-8FEF-423D2DD46A45}" srcOrd="0" destOrd="0" presId="urn:microsoft.com/office/officeart/2005/8/layout/vList2"/>
    <dgm:cxn modelId="{81E7A562-7DF4-42F4-8306-607288DEC52C}" type="presParOf" srcId="{B8ECE966-6856-4CF4-8474-8713E0670F6E}" destId="{D85E8098-AFEF-4433-B3A8-09A3A7D2CB8F}" srcOrd="1" destOrd="0" presId="urn:microsoft.com/office/officeart/2005/8/layout/vList2"/>
    <dgm:cxn modelId="{6DEC3C15-E105-4733-8609-E11315748412}" type="presParOf" srcId="{B8ECE966-6856-4CF4-8474-8713E0670F6E}" destId="{E29EF319-6253-468C-89C2-5AE5513A9486}" srcOrd="2" destOrd="0" presId="urn:microsoft.com/office/officeart/2005/8/layout/vList2"/>
    <dgm:cxn modelId="{D3E9E849-E275-4595-AA24-687ED18B3C83}" type="presParOf" srcId="{B8ECE966-6856-4CF4-8474-8713E0670F6E}" destId="{C268D5F6-2AA1-428B-9A72-62956B48FBD7}" srcOrd="3" destOrd="0" presId="urn:microsoft.com/office/officeart/2005/8/layout/vList2"/>
    <dgm:cxn modelId="{AC9B16FA-F2F5-474C-ACCD-D3E11B9E009F}" type="presParOf" srcId="{B8ECE966-6856-4CF4-8474-8713E0670F6E}" destId="{C8BDB5CA-91BC-4072-BFB5-6758BBBF9A4D}" srcOrd="4" destOrd="0" presId="urn:microsoft.com/office/officeart/2005/8/layout/vList2"/>
    <dgm:cxn modelId="{9BE52160-F47F-4DA7-9D0D-15C2E6F325CD}" type="presParOf" srcId="{B8ECE966-6856-4CF4-8474-8713E0670F6E}" destId="{6C7C0205-3E58-4FED-891E-497169722C4D}" srcOrd="5" destOrd="0" presId="urn:microsoft.com/office/officeart/2005/8/layout/vList2"/>
    <dgm:cxn modelId="{2FE9BD62-8B95-401D-9642-F185ED5EB6AA}" type="presParOf" srcId="{B8ECE966-6856-4CF4-8474-8713E0670F6E}" destId="{BFA2514E-2D48-4EFA-AE3C-E695F66F90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B9A61B-AF90-4BFE-9130-D92D94D513C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8547FD-DEC7-4676-9C69-C3ADD7B26BC7}">
      <dgm:prSet/>
      <dgm:spPr/>
      <dgm:t>
        <a:bodyPr/>
        <a:lstStyle/>
        <a:p>
          <a:r>
            <a:rPr lang="en-GB" dirty="0"/>
            <a:t>Bradykinesia </a:t>
          </a:r>
          <a:endParaRPr lang="en-US" dirty="0"/>
        </a:p>
      </dgm:t>
    </dgm:pt>
    <dgm:pt modelId="{40845360-6B60-45D1-A5B5-761DDBB00122}" type="parTrans" cxnId="{066D8708-0458-4AE0-9E52-F1B51CDA3BE2}">
      <dgm:prSet/>
      <dgm:spPr/>
      <dgm:t>
        <a:bodyPr/>
        <a:lstStyle/>
        <a:p>
          <a:endParaRPr lang="en-US"/>
        </a:p>
      </dgm:t>
    </dgm:pt>
    <dgm:pt modelId="{CA2D7285-9AE2-4CFC-97AF-94EE71BA72F7}" type="sibTrans" cxnId="{066D8708-0458-4AE0-9E52-F1B51CDA3BE2}">
      <dgm:prSet/>
      <dgm:spPr/>
      <dgm:t>
        <a:bodyPr/>
        <a:lstStyle/>
        <a:p>
          <a:endParaRPr lang="en-US"/>
        </a:p>
      </dgm:t>
    </dgm:pt>
    <dgm:pt modelId="{C83D424A-5AF7-487B-972D-08973837853F}">
      <dgm:prSet/>
      <dgm:spPr/>
      <dgm:t>
        <a:bodyPr/>
        <a:lstStyle/>
        <a:p>
          <a:r>
            <a:rPr lang="en-GB" dirty="0"/>
            <a:t>Walking, manual dexterity, speech, swallowing, self-care</a:t>
          </a:r>
          <a:endParaRPr lang="en-US" dirty="0"/>
        </a:p>
      </dgm:t>
    </dgm:pt>
    <dgm:pt modelId="{A6B5A6B2-2816-4213-955F-C9D3362D7DF8}" type="parTrans" cxnId="{A8096A89-83C3-4E73-870A-47DF3AE138BD}">
      <dgm:prSet/>
      <dgm:spPr/>
      <dgm:t>
        <a:bodyPr/>
        <a:lstStyle/>
        <a:p>
          <a:endParaRPr lang="en-US"/>
        </a:p>
      </dgm:t>
    </dgm:pt>
    <dgm:pt modelId="{2B67618D-92D4-4203-8FED-74DEA03C5767}" type="sibTrans" cxnId="{A8096A89-83C3-4E73-870A-47DF3AE138BD}">
      <dgm:prSet/>
      <dgm:spPr/>
      <dgm:t>
        <a:bodyPr/>
        <a:lstStyle/>
        <a:p>
          <a:endParaRPr lang="en-US"/>
        </a:p>
      </dgm:t>
    </dgm:pt>
    <dgm:pt modelId="{C2758CE0-AE69-46A2-921B-5C6DD73FBD6B}">
      <dgm:prSet/>
      <dgm:spPr/>
      <dgm:t>
        <a:bodyPr/>
        <a:lstStyle/>
        <a:p>
          <a:r>
            <a:rPr lang="en-GB" dirty="0"/>
            <a:t>Tremor</a:t>
          </a:r>
          <a:endParaRPr lang="en-US" dirty="0"/>
        </a:p>
      </dgm:t>
    </dgm:pt>
    <dgm:pt modelId="{FC265A4F-0847-4CC1-9709-B2C680AE6CAC}" type="parTrans" cxnId="{980787AF-6080-4D0A-A13F-8036D8A15600}">
      <dgm:prSet/>
      <dgm:spPr/>
      <dgm:t>
        <a:bodyPr/>
        <a:lstStyle/>
        <a:p>
          <a:endParaRPr lang="en-US"/>
        </a:p>
      </dgm:t>
    </dgm:pt>
    <dgm:pt modelId="{C74AAF65-F2E6-4B0F-A837-49519E811593}" type="sibTrans" cxnId="{980787AF-6080-4D0A-A13F-8036D8A15600}">
      <dgm:prSet/>
      <dgm:spPr/>
      <dgm:t>
        <a:bodyPr/>
        <a:lstStyle/>
        <a:p>
          <a:endParaRPr lang="en-US"/>
        </a:p>
      </dgm:t>
    </dgm:pt>
    <dgm:pt modelId="{F97B05B0-DED2-475D-B1DD-391ABAE962BC}">
      <dgm:prSet/>
      <dgm:spPr/>
      <dgm:t>
        <a:bodyPr/>
        <a:lstStyle/>
        <a:p>
          <a:r>
            <a:rPr lang="en-GB" dirty="0"/>
            <a:t>Resting</a:t>
          </a:r>
          <a:endParaRPr lang="en-US" dirty="0"/>
        </a:p>
      </dgm:t>
    </dgm:pt>
    <dgm:pt modelId="{89890B16-4CA1-4C50-ACE3-F97AC6185C40}" type="parTrans" cxnId="{20F4E005-717D-45FA-AAAF-947D0FBBF9ED}">
      <dgm:prSet/>
      <dgm:spPr/>
      <dgm:t>
        <a:bodyPr/>
        <a:lstStyle/>
        <a:p>
          <a:endParaRPr lang="en-US"/>
        </a:p>
      </dgm:t>
    </dgm:pt>
    <dgm:pt modelId="{60420F22-6EF0-4135-B7F3-EE5CDC83DB72}" type="sibTrans" cxnId="{20F4E005-717D-45FA-AAAF-947D0FBBF9ED}">
      <dgm:prSet/>
      <dgm:spPr/>
      <dgm:t>
        <a:bodyPr/>
        <a:lstStyle/>
        <a:p>
          <a:endParaRPr lang="en-US"/>
        </a:p>
      </dgm:t>
    </dgm:pt>
    <dgm:pt modelId="{891B248B-2D68-4B9C-BC1B-EE0956F2F5EA}">
      <dgm:prSet/>
      <dgm:spPr/>
      <dgm:t>
        <a:bodyPr/>
        <a:lstStyle/>
        <a:p>
          <a:r>
            <a:rPr lang="en-GB" dirty="0"/>
            <a:t>Rigidity</a:t>
          </a:r>
          <a:endParaRPr lang="en-US" dirty="0"/>
        </a:p>
      </dgm:t>
    </dgm:pt>
    <dgm:pt modelId="{8680D27B-F428-4B7D-A016-935AC729FB6C}" type="parTrans" cxnId="{1C198579-57F5-4DAC-8198-11BE0C193DDA}">
      <dgm:prSet/>
      <dgm:spPr/>
      <dgm:t>
        <a:bodyPr/>
        <a:lstStyle/>
        <a:p>
          <a:endParaRPr lang="en-US"/>
        </a:p>
      </dgm:t>
    </dgm:pt>
    <dgm:pt modelId="{C69CBC28-6E29-4595-B942-4B4C756BDA8C}" type="sibTrans" cxnId="{1C198579-57F5-4DAC-8198-11BE0C193DDA}">
      <dgm:prSet/>
      <dgm:spPr/>
      <dgm:t>
        <a:bodyPr/>
        <a:lstStyle/>
        <a:p>
          <a:endParaRPr lang="en-US"/>
        </a:p>
      </dgm:t>
    </dgm:pt>
    <dgm:pt modelId="{B3E98AB3-35A5-4178-9264-A03065BDBF93}">
      <dgm:prSet/>
      <dgm:spPr/>
      <dgm:t>
        <a:bodyPr/>
        <a:lstStyle/>
        <a:p>
          <a:r>
            <a:rPr lang="en-GB" dirty="0"/>
            <a:t>Stiffness in limbs</a:t>
          </a:r>
          <a:endParaRPr lang="en-US" dirty="0"/>
        </a:p>
      </dgm:t>
    </dgm:pt>
    <dgm:pt modelId="{1D00D5B6-C4F4-401B-887E-146D41AA742D}" type="parTrans" cxnId="{6A607D73-334D-45C3-B6A3-4FE02026B49C}">
      <dgm:prSet/>
      <dgm:spPr/>
      <dgm:t>
        <a:bodyPr/>
        <a:lstStyle/>
        <a:p>
          <a:endParaRPr lang="en-US"/>
        </a:p>
      </dgm:t>
    </dgm:pt>
    <dgm:pt modelId="{210011FE-C7E6-4F39-A14D-420745F6DCC7}" type="sibTrans" cxnId="{6A607D73-334D-45C3-B6A3-4FE02026B49C}">
      <dgm:prSet/>
      <dgm:spPr/>
      <dgm:t>
        <a:bodyPr/>
        <a:lstStyle/>
        <a:p>
          <a:endParaRPr lang="en-US"/>
        </a:p>
      </dgm:t>
    </dgm:pt>
    <dgm:pt modelId="{6840EFB1-03A4-4954-BD96-7DE470666496}">
      <dgm:prSet/>
      <dgm:spPr/>
      <dgm:t>
        <a:bodyPr/>
        <a:lstStyle/>
        <a:p>
          <a:r>
            <a:rPr lang="en-GB" dirty="0"/>
            <a:t>Postural instability and falls</a:t>
          </a:r>
          <a:endParaRPr lang="en-US" dirty="0"/>
        </a:p>
      </dgm:t>
    </dgm:pt>
    <dgm:pt modelId="{01BCF1D5-71E3-4AD5-B2BF-26DE1E447BB8}" type="parTrans" cxnId="{99284DC2-0299-4B70-8E0C-5DDA5CCAC8B8}">
      <dgm:prSet/>
      <dgm:spPr/>
      <dgm:t>
        <a:bodyPr/>
        <a:lstStyle/>
        <a:p>
          <a:endParaRPr lang="en-US"/>
        </a:p>
      </dgm:t>
    </dgm:pt>
    <dgm:pt modelId="{C50EAD34-1828-4F75-966B-413B0F8B9F22}" type="sibTrans" cxnId="{99284DC2-0299-4B70-8E0C-5DDA5CCAC8B8}">
      <dgm:prSet/>
      <dgm:spPr/>
      <dgm:t>
        <a:bodyPr/>
        <a:lstStyle/>
        <a:p>
          <a:endParaRPr lang="en-US"/>
        </a:p>
      </dgm:t>
    </dgm:pt>
    <dgm:pt modelId="{68CE6761-598D-4924-905C-1D72CC05F480}" type="pres">
      <dgm:prSet presAssocID="{A2B9A61B-AF90-4BFE-9130-D92D94D513C5}" presName="linear" presStyleCnt="0">
        <dgm:presLayoutVars>
          <dgm:animLvl val="lvl"/>
          <dgm:resizeHandles val="exact"/>
        </dgm:presLayoutVars>
      </dgm:prSet>
      <dgm:spPr/>
    </dgm:pt>
    <dgm:pt modelId="{B58FCCAC-01B6-4C53-98EA-BFD8CF8FEB21}" type="pres">
      <dgm:prSet presAssocID="{258547FD-DEC7-4676-9C69-C3ADD7B26BC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BAAA92-79F9-4F28-8780-B7929754D2C7}" type="pres">
      <dgm:prSet presAssocID="{258547FD-DEC7-4676-9C69-C3ADD7B26BC7}" presName="childText" presStyleLbl="revTx" presStyleIdx="0" presStyleCnt="3">
        <dgm:presLayoutVars>
          <dgm:bulletEnabled val="1"/>
        </dgm:presLayoutVars>
      </dgm:prSet>
      <dgm:spPr/>
    </dgm:pt>
    <dgm:pt modelId="{DFE056D7-A1B8-4002-B730-769F3A359277}" type="pres">
      <dgm:prSet presAssocID="{C2758CE0-AE69-46A2-921B-5C6DD73FBD6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4A5EFFF-A6D0-46A6-9687-4F7CB9136988}" type="pres">
      <dgm:prSet presAssocID="{C2758CE0-AE69-46A2-921B-5C6DD73FBD6B}" presName="childText" presStyleLbl="revTx" presStyleIdx="1" presStyleCnt="3">
        <dgm:presLayoutVars>
          <dgm:bulletEnabled val="1"/>
        </dgm:presLayoutVars>
      </dgm:prSet>
      <dgm:spPr/>
    </dgm:pt>
    <dgm:pt modelId="{7686D5E2-5621-4128-9753-5DE2E81CBF46}" type="pres">
      <dgm:prSet presAssocID="{891B248B-2D68-4B9C-BC1B-EE0956F2F5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3D1692-9952-4BD5-B157-22778BC7E5A9}" type="pres">
      <dgm:prSet presAssocID="{891B248B-2D68-4B9C-BC1B-EE0956F2F5EA}" presName="childText" presStyleLbl="revTx" presStyleIdx="2" presStyleCnt="3">
        <dgm:presLayoutVars>
          <dgm:bulletEnabled val="1"/>
        </dgm:presLayoutVars>
      </dgm:prSet>
      <dgm:spPr/>
    </dgm:pt>
    <dgm:pt modelId="{9520AA64-7848-4915-BBED-7FD3E6FB6361}" type="pres">
      <dgm:prSet presAssocID="{6840EFB1-03A4-4954-BD96-7DE47066649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EA9B05-87D4-4225-B9BA-7635DE5A390E}" type="presOf" srcId="{6840EFB1-03A4-4954-BD96-7DE470666496}" destId="{9520AA64-7848-4915-BBED-7FD3E6FB6361}" srcOrd="0" destOrd="0" presId="urn:microsoft.com/office/officeart/2005/8/layout/vList2"/>
    <dgm:cxn modelId="{20F4E005-717D-45FA-AAAF-947D0FBBF9ED}" srcId="{C2758CE0-AE69-46A2-921B-5C6DD73FBD6B}" destId="{F97B05B0-DED2-475D-B1DD-391ABAE962BC}" srcOrd="0" destOrd="0" parTransId="{89890B16-4CA1-4C50-ACE3-F97AC6185C40}" sibTransId="{60420F22-6EF0-4135-B7F3-EE5CDC83DB72}"/>
    <dgm:cxn modelId="{066D8708-0458-4AE0-9E52-F1B51CDA3BE2}" srcId="{A2B9A61B-AF90-4BFE-9130-D92D94D513C5}" destId="{258547FD-DEC7-4676-9C69-C3ADD7B26BC7}" srcOrd="0" destOrd="0" parTransId="{40845360-6B60-45D1-A5B5-761DDBB00122}" sibTransId="{CA2D7285-9AE2-4CFC-97AF-94EE71BA72F7}"/>
    <dgm:cxn modelId="{3A79CB09-678F-4A43-941C-B137F77FF0BA}" type="presOf" srcId="{891B248B-2D68-4B9C-BC1B-EE0956F2F5EA}" destId="{7686D5E2-5621-4128-9753-5DE2E81CBF46}" srcOrd="0" destOrd="0" presId="urn:microsoft.com/office/officeart/2005/8/layout/vList2"/>
    <dgm:cxn modelId="{AE85D660-BA84-4C17-B319-11CA651ACFD3}" type="presOf" srcId="{B3E98AB3-35A5-4178-9264-A03065BDBF93}" destId="{FC3D1692-9952-4BD5-B157-22778BC7E5A9}" srcOrd="0" destOrd="0" presId="urn:microsoft.com/office/officeart/2005/8/layout/vList2"/>
    <dgm:cxn modelId="{37FF4D68-7E71-458E-B6DA-5761508081DD}" type="presOf" srcId="{C83D424A-5AF7-487B-972D-08973837853F}" destId="{C8BAAA92-79F9-4F28-8780-B7929754D2C7}" srcOrd="0" destOrd="0" presId="urn:microsoft.com/office/officeart/2005/8/layout/vList2"/>
    <dgm:cxn modelId="{6A607D73-334D-45C3-B6A3-4FE02026B49C}" srcId="{891B248B-2D68-4B9C-BC1B-EE0956F2F5EA}" destId="{B3E98AB3-35A5-4178-9264-A03065BDBF93}" srcOrd="0" destOrd="0" parTransId="{1D00D5B6-C4F4-401B-887E-146D41AA742D}" sibTransId="{210011FE-C7E6-4F39-A14D-420745F6DCC7}"/>
    <dgm:cxn modelId="{1C198579-57F5-4DAC-8198-11BE0C193DDA}" srcId="{A2B9A61B-AF90-4BFE-9130-D92D94D513C5}" destId="{891B248B-2D68-4B9C-BC1B-EE0956F2F5EA}" srcOrd="2" destOrd="0" parTransId="{8680D27B-F428-4B7D-A016-935AC729FB6C}" sibTransId="{C69CBC28-6E29-4595-B942-4B4C756BDA8C}"/>
    <dgm:cxn modelId="{4B4CFC87-1EBF-4F34-9D8E-3262DB9D0D4A}" type="presOf" srcId="{258547FD-DEC7-4676-9C69-C3ADD7B26BC7}" destId="{B58FCCAC-01B6-4C53-98EA-BFD8CF8FEB21}" srcOrd="0" destOrd="0" presId="urn:microsoft.com/office/officeart/2005/8/layout/vList2"/>
    <dgm:cxn modelId="{A8096A89-83C3-4E73-870A-47DF3AE138BD}" srcId="{258547FD-DEC7-4676-9C69-C3ADD7B26BC7}" destId="{C83D424A-5AF7-487B-972D-08973837853F}" srcOrd="0" destOrd="0" parTransId="{A6B5A6B2-2816-4213-955F-C9D3362D7DF8}" sibTransId="{2B67618D-92D4-4203-8FED-74DEA03C5767}"/>
    <dgm:cxn modelId="{980787AF-6080-4D0A-A13F-8036D8A15600}" srcId="{A2B9A61B-AF90-4BFE-9130-D92D94D513C5}" destId="{C2758CE0-AE69-46A2-921B-5C6DD73FBD6B}" srcOrd="1" destOrd="0" parTransId="{FC265A4F-0847-4CC1-9709-B2C680AE6CAC}" sibTransId="{C74AAF65-F2E6-4B0F-A837-49519E811593}"/>
    <dgm:cxn modelId="{99284DC2-0299-4B70-8E0C-5DDA5CCAC8B8}" srcId="{A2B9A61B-AF90-4BFE-9130-D92D94D513C5}" destId="{6840EFB1-03A4-4954-BD96-7DE470666496}" srcOrd="3" destOrd="0" parTransId="{01BCF1D5-71E3-4AD5-B2BF-26DE1E447BB8}" sibTransId="{C50EAD34-1828-4F75-966B-413B0F8B9F22}"/>
    <dgm:cxn modelId="{DEE8E2CF-8EE5-4B2A-8EB6-A78B90C038DE}" type="presOf" srcId="{F97B05B0-DED2-475D-B1DD-391ABAE962BC}" destId="{04A5EFFF-A6D0-46A6-9687-4F7CB9136988}" srcOrd="0" destOrd="0" presId="urn:microsoft.com/office/officeart/2005/8/layout/vList2"/>
    <dgm:cxn modelId="{7EF4B2D0-564F-469B-AACF-4E330E516FA4}" type="presOf" srcId="{C2758CE0-AE69-46A2-921B-5C6DD73FBD6B}" destId="{DFE056D7-A1B8-4002-B730-769F3A359277}" srcOrd="0" destOrd="0" presId="urn:microsoft.com/office/officeart/2005/8/layout/vList2"/>
    <dgm:cxn modelId="{796A3CFD-DC8A-4B86-9A11-92107764188E}" type="presOf" srcId="{A2B9A61B-AF90-4BFE-9130-D92D94D513C5}" destId="{68CE6761-598D-4924-905C-1D72CC05F480}" srcOrd="0" destOrd="0" presId="urn:microsoft.com/office/officeart/2005/8/layout/vList2"/>
    <dgm:cxn modelId="{C1991F98-40E9-47C0-A850-0611F7DABA3A}" type="presParOf" srcId="{68CE6761-598D-4924-905C-1D72CC05F480}" destId="{B58FCCAC-01B6-4C53-98EA-BFD8CF8FEB21}" srcOrd="0" destOrd="0" presId="urn:microsoft.com/office/officeart/2005/8/layout/vList2"/>
    <dgm:cxn modelId="{D1F24F0F-6D2A-4E86-A5B9-8CA02A071881}" type="presParOf" srcId="{68CE6761-598D-4924-905C-1D72CC05F480}" destId="{C8BAAA92-79F9-4F28-8780-B7929754D2C7}" srcOrd="1" destOrd="0" presId="urn:microsoft.com/office/officeart/2005/8/layout/vList2"/>
    <dgm:cxn modelId="{870AD627-95F8-47F5-A8C8-5B04CE936BE0}" type="presParOf" srcId="{68CE6761-598D-4924-905C-1D72CC05F480}" destId="{DFE056D7-A1B8-4002-B730-769F3A359277}" srcOrd="2" destOrd="0" presId="urn:microsoft.com/office/officeart/2005/8/layout/vList2"/>
    <dgm:cxn modelId="{3344D049-9595-4637-AD2F-D0A28BF7275F}" type="presParOf" srcId="{68CE6761-598D-4924-905C-1D72CC05F480}" destId="{04A5EFFF-A6D0-46A6-9687-4F7CB9136988}" srcOrd="3" destOrd="0" presId="urn:microsoft.com/office/officeart/2005/8/layout/vList2"/>
    <dgm:cxn modelId="{1738243F-11A2-42B6-8F22-B8226AB1419A}" type="presParOf" srcId="{68CE6761-598D-4924-905C-1D72CC05F480}" destId="{7686D5E2-5621-4128-9753-5DE2E81CBF46}" srcOrd="4" destOrd="0" presId="urn:microsoft.com/office/officeart/2005/8/layout/vList2"/>
    <dgm:cxn modelId="{8BEAD3FB-C2FC-4B5A-B33C-FE8BC89BA001}" type="presParOf" srcId="{68CE6761-598D-4924-905C-1D72CC05F480}" destId="{FC3D1692-9952-4BD5-B157-22778BC7E5A9}" srcOrd="5" destOrd="0" presId="urn:microsoft.com/office/officeart/2005/8/layout/vList2"/>
    <dgm:cxn modelId="{9D4BAD9D-AE2B-48FE-83EF-1D13693ED47C}" type="presParOf" srcId="{68CE6761-598D-4924-905C-1D72CC05F480}" destId="{9520AA64-7848-4915-BBED-7FD3E6FB636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52958D-8A62-4727-BE54-28EA8834B9B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40CB94-7C18-4F58-84CD-7C3004212716}">
      <dgm:prSet/>
      <dgm:spPr/>
      <dgm:t>
        <a:bodyPr/>
        <a:lstStyle/>
        <a:p>
          <a:r>
            <a:rPr lang="en-GB" b="0" dirty="0"/>
            <a:t>Cognitive &amp; Neuropsychiatric</a:t>
          </a:r>
          <a:endParaRPr lang="en-US" b="0" dirty="0"/>
        </a:p>
      </dgm:t>
    </dgm:pt>
    <dgm:pt modelId="{DE3C120D-2A5E-49C1-9C18-C262926E528C}" type="parTrans" cxnId="{BF5941B1-2365-4208-825A-8004526774D5}">
      <dgm:prSet/>
      <dgm:spPr/>
      <dgm:t>
        <a:bodyPr/>
        <a:lstStyle/>
        <a:p>
          <a:endParaRPr lang="en-US"/>
        </a:p>
      </dgm:t>
    </dgm:pt>
    <dgm:pt modelId="{893BE006-491D-4C74-8EDF-1EE27C0843C1}" type="sibTrans" cxnId="{BF5941B1-2365-4208-825A-8004526774D5}">
      <dgm:prSet/>
      <dgm:spPr/>
      <dgm:t>
        <a:bodyPr/>
        <a:lstStyle/>
        <a:p>
          <a:endParaRPr lang="en-US"/>
        </a:p>
      </dgm:t>
    </dgm:pt>
    <dgm:pt modelId="{A04720DD-108C-4CC7-A07C-1F2C67232714}">
      <dgm:prSet/>
      <dgm:spPr/>
      <dgm:t>
        <a:bodyPr/>
        <a:lstStyle/>
        <a:p>
          <a:r>
            <a:rPr lang="en-GB"/>
            <a:t>Dementia, cognitive </a:t>
          </a:r>
          <a:r>
            <a:rPr lang="en-GB" dirty="0"/>
            <a:t>impairment</a:t>
          </a:r>
          <a:r>
            <a:rPr lang="en-GB"/>
            <a:t>, depression</a:t>
          </a:r>
          <a:r>
            <a:rPr lang="en-GB" dirty="0"/>
            <a:t>, anxiety, apathy, hallucinations, delusions, psychosis </a:t>
          </a:r>
          <a:endParaRPr lang="en-US" dirty="0"/>
        </a:p>
      </dgm:t>
    </dgm:pt>
    <dgm:pt modelId="{A41718CA-C9ED-4652-80CB-2A2138C2F42A}" type="parTrans" cxnId="{59B3DACE-1137-4A32-9E43-C492CE0EE0F2}">
      <dgm:prSet/>
      <dgm:spPr/>
      <dgm:t>
        <a:bodyPr/>
        <a:lstStyle/>
        <a:p>
          <a:endParaRPr lang="en-US"/>
        </a:p>
      </dgm:t>
    </dgm:pt>
    <dgm:pt modelId="{646085FA-053D-462D-81DE-FBE67525630B}" type="sibTrans" cxnId="{59B3DACE-1137-4A32-9E43-C492CE0EE0F2}">
      <dgm:prSet/>
      <dgm:spPr/>
      <dgm:t>
        <a:bodyPr/>
        <a:lstStyle/>
        <a:p>
          <a:endParaRPr lang="en-US"/>
        </a:p>
      </dgm:t>
    </dgm:pt>
    <dgm:pt modelId="{717DC2D1-6F6A-4D2D-926C-32C8E018449A}">
      <dgm:prSet/>
      <dgm:spPr/>
      <dgm:t>
        <a:bodyPr/>
        <a:lstStyle/>
        <a:p>
          <a:r>
            <a:rPr lang="en-GB" b="0" dirty="0"/>
            <a:t>Autonomic</a:t>
          </a:r>
          <a:endParaRPr lang="en-US" b="0" dirty="0"/>
        </a:p>
      </dgm:t>
    </dgm:pt>
    <dgm:pt modelId="{3EA54B27-1A75-463D-868C-898610C3597C}" type="parTrans" cxnId="{C731D916-C369-4C69-8EE9-6E57B8244CD7}">
      <dgm:prSet/>
      <dgm:spPr/>
      <dgm:t>
        <a:bodyPr/>
        <a:lstStyle/>
        <a:p>
          <a:endParaRPr lang="en-US"/>
        </a:p>
      </dgm:t>
    </dgm:pt>
    <dgm:pt modelId="{7E964A86-5E77-42FE-BB4C-2564D91E013D}" type="sibTrans" cxnId="{C731D916-C369-4C69-8EE9-6E57B8244CD7}">
      <dgm:prSet/>
      <dgm:spPr/>
      <dgm:t>
        <a:bodyPr/>
        <a:lstStyle/>
        <a:p>
          <a:endParaRPr lang="en-US"/>
        </a:p>
      </dgm:t>
    </dgm:pt>
    <dgm:pt modelId="{2F0F4293-9659-4769-AD75-97645ED89B3C}">
      <dgm:prSet/>
      <dgm:spPr/>
      <dgm:t>
        <a:bodyPr/>
        <a:lstStyle/>
        <a:p>
          <a:r>
            <a:rPr lang="en-GB" dirty="0"/>
            <a:t>Constipation, urinary urgency, orthostatic hypotension, sweating, fatigue</a:t>
          </a:r>
          <a:endParaRPr lang="en-US" dirty="0"/>
        </a:p>
      </dgm:t>
    </dgm:pt>
    <dgm:pt modelId="{D129BE05-1374-4F2E-A7B7-42686854E5D8}" type="parTrans" cxnId="{345BFAF9-2601-4B29-B63D-785F4F286EB4}">
      <dgm:prSet/>
      <dgm:spPr/>
      <dgm:t>
        <a:bodyPr/>
        <a:lstStyle/>
        <a:p>
          <a:endParaRPr lang="en-US"/>
        </a:p>
      </dgm:t>
    </dgm:pt>
    <dgm:pt modelId="{02A5E817-50F7-41CC-8A96-5F45459A4868}" type="sibTrans" cxnId="{345BFAF9-2601-4B29-B63D-785F4F286EB4}">
      <dgm:prSet/>
      <dgm:spPr/>
      <dgm:t>
        <a:bodyPr/>
        <a:lstStyle/>
        <a:p>
          <a:endParaRPr lang="en-US"/>
        </a:p>
      </dgm:t>
    </dgm:pt>
    <dgm:pt modelId="{D67E196F-D6EC-412C-BBB1-6062D92031CC}">
      <dgm:prSet/>
      <dgm:spPr/>
      <dgm:t>
        <a:bodyPr/>
        <a:lstStyle/>
        <a:p>
          <a:r>
            <a:rPr lang="en-GB" b="0" dirty="0"/>
            <a:t>Sleep</a:t>
          </a:r>
          <a:endParaRPr lang="en-US" b="0" dirty="0"/>
        </a:p>
      </dgm:t>
    </dgm:pt>
    <dgm:pt modelId="{DC541967-BA8F-47B0-B635-923732E55B9E}" type="parTrans" cxnId="{41B10700-6FB7-4FF9-BA61-38272FE4B457}">
      <dgm:prSet/>
      <dgm:spPr/>
      <dgm:t>
        <a:bodyPr/>
        <a:lstStyle/>
        <a:p>
          <a:endParaRPr lang="en-US"/>
        </a:p>
      </dgm:t>
    </dgm:pt>
    <dgm:pt modelId="{E727281E-7E7F-46B0-A37E-B6038616D200}" type="sibTrans" cxnId="{41B10700-6FB7-4FF9-BA61-38272FE4B457}">
      <dgm:prSet/>
      <dgm:spPr/>
      <dgm:t>
        <a:bodyPr/>
        <a:lstStyle/>
        <a:p>
          <a:endParaRPr lang="en-US"/>
        </a:p>
      </dgm:t>
    </dgm:pt>
    <dgm:pt modelId="{B3B33F0C-C036-433C-A03A-DAB54F1F323C}">
      <dgm:prSet/>
      <dgm:spPr/>
      <dgm:t>
        <a:bodyPr/>
        <a:lstStyle/>
        <a:p>
          <a:r>
            <a:rPr lang="en-GB" dirty="0"/>
            <a:t>Rapid eye movement sleep behaviour disorder, excess daytime sleepiness, sleep fragmentation</a:t>
          </a:r>
          <a:endParaRPr lang="en-US" dirty="0"/>
        </a:p>
      </dgm:t>
    </dgm:pt>
    <dgm:pt modelId="{A1DD9721-380E-4F74-ACA0-7F41C3FDAF58}" type="parTrans" cxnId="{7FD388F9-A073-41D9-8906-87FE9A6332CD}">
      <dgm:prSet/>
      <dgm:spPr/>
      <dgm:t>
        <a:bodyPr/>
        <a:lstStyle/>
        <a:p>
          <a:endParaRPr lang="en-US"/>
        </a:p>
      </dgm:t>
    </dgm:pt>
    <dgm:pt modelId="{7A977E5D-C382-41DD-A17E-19C2EF15667B}" type="sibTrans" cxnId="{7FD388F9-A073-41D9-8906-87FE9A6332CD}">
      <dgm:prSet/>
      <dgm:spPr/>
      <dgm:t>
        <a:bodyPr/>
        <a:lstStyle/>
        <a:p>
          <a:endParaRPr lang="en-US"/>
        </a:p>
      </dgm:t>
    </dgm:pt>
    <dgm:pt modelId="{DE603B89-0F99-454C-9992-296958C8D35A}" type="pres">
      <dgm:prSet presAssocID="{5952958D-8A62-4727-BE54-28EA8834B9B1}" presName="linear" presStyleCnt="0">
        <dgm:presLayoutVars>
          <dgm:animLvl val="lvl"/>
          <dgm:resizeHandles val="exact"/>
        </dgm:presLayoutVars>
      </dgm:prSet>
      <dgm:spPr/>
    </dgm:pt>
    <dgm:pt modelId="{5279B10F-2E74-4D72-88AC-4451D82502BC}" type="pres">
      <dgm:prSet presAssocID="{1940CB94-7C18-4F58-84CD-7C30042127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C18E3C-C381-423D-B1C2-26081170B4FA}" type="pres">
      <dgm:prSet presAssocID="{1940CB94-7C18-4F58-84CD-7C3004212716}" presName="childText" presStyleLbl="revTx" presStyleIdx="0" presStyleCnt="3">
        <dgm:presLayoutVars>
          <dgm:bulletEnabled val="1"/>
        </dgm:presLayoutVars>
      </dgm:prSet>
      <dgm:spPr/>
    </dgm:pt>
    <dgm:pt modelId="{B10AAC48-2B8E-40AC-BF28-F48AB6EA6B57}" type="pres">
      <dgm:prSet presAssocID="{717DC2D1-6F6A-4D2D-926C-32C8E01844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226A2F0-7D69-468F-83B6-C740768F4AE0}" type="pres">
      <dgm:prSet presAssocID="{717DC2D1-6F6A-4D2D-926C-32C8E018449A}" presName="childText" presStyleLbl="revTx" presStyleIdx="1" presStyleCnt="3">
        <dgm:presLayoutVars>
          <dgm:bulletEnabled val="1"/>
        </dgm:presLayoutVars>
      </dgm:prSet>
      <dgm:spPr/>
    </dgm:pt>
    <dgm:pt modelId="{8829B616-D959-4BCB-A89E-A579BC222BA3}" type="pres">
      <dgm:prSet presAssocID="{D67E196F-D6EC-412C-BBB1-6062D92031C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0E313CE-6E9C-441C-9A72-E848F16E3910}" type="pres">
      <dgm:prSet presAssocID="{D67E196F-D6EC-412C-BBB1-6062D92031C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1B10700-6FB7-4FF9-BA61-38272FE4B457}" srcId="{5952958D-8A62-4727-BE54-28EA8834B9B1}" destId="{D67E196F-D6EC-412C-BBB1-6062D92031CC}" srcOrd="2" destOrd="0" parTransId="{DC541967-BA8F-47B0-B635-923732E55B9E}" sibTransId="{E727281E-7E7F-46B0-A37E-B6038616D200}"/>
    <dgm:cxn modelId="{4B325010-0527-4314-A060-D44F4E7B962C}" type="presOf" srcId="{5952958D-8A62-4727-BE54-28EA8834B9B1}" destId="{DE603B89-0F99-454C-9992-296958C8D35A}" srcOrd="0" destOrd="0" presId="urn:microsoft.com/office/officeart/2005/8/layout/vList2"/>
    <dgm:cxn modelId="{C731D916-C369-4C69-8EE9-6E57B8244CD7}" srcId="{5952958D-8A62-4727-BE54-28EA8834B9B1}" destId="{717DC2D1-6F6A-4D2D-926C-32C8E018449A}" srcOrd="1" destOrd="0" parTransId="{3EA54B27-1A75-463D-868C-898610C3597C}" sibTransId="{7E964A86-5E77-42FE-BB4C-2564D91E013D}"/>
    <dgm:cxn modelId="{0E243017-35AE-4F3B-B983-E3CC583467D2}" type="presOf" srcId="{1940CB94-7C18-4F58-84CD-7C3004212716}" destId="{5279B10F-2E74-4D72-88AC-4451D82502BC}" srcOrd="0" destOrd="0" presId="urn:microsoft.com/office/officeart/2005/8/layout/vList2"/>
    <dgm:cxn modelId="{4CC77670-72E7-4A6C-A732-CD7240D7B002}" type="presOf" srcId="{2F0F4293-9659-4769-AD75-97645ED89B3C}" destId="{D226A2F0-7D69-468F-83B6-C740768F4AE0}" srcOrd="0" destOrd="0" presId="urn:microsoft.com/office/officeart/2005/8/layout/vList2"/>
    <dgm:cxn modelId="{B087A98C-BD78-4292-9FE4-60A01847BF91}" type="presOf" srcId="{D67E196F-D6EC-412C-BBB1-6062D92031CC}" destId="{8829B616-D959-4BCB-A89E-A579BC222BA3}" srcOrd="0" destOrd="0" presId="urn:microsoft.com/office/officeart/2005/8/layout/vList2"/>
    <dgm:cxn modelId="{BF5941B1-2365-4208-825A-8004526774D5}" srcId="{5952958D-8A62-4727-BE54-28EA8834B9B1}" destId="{1940CB94-7C18-4F58-84CD-7C3004212716}" srcOrd="0" destOrd="0" parTransId="{DE3C120D-2A5E-49C1-9C18-C262926E528C}" sibTransId="{893BE006-491D-4C74-8EDF-1EE27C0843C1}"/>
    <dgm:cxn modelId="{852A5DB5-BD2B-4178-A07D-0A4A5CE6F63B}" type="presOf" srcId="{A04720DD-108C-4CC7-A07C-1F2C67232714}" destId="{02C18E3C-C381-423D-B1C2-26081170B4FA}" srcOrd="0" destOrd="0" presId="urn:microsoft.com/office/officeart/2005/8/layout/vList2"/>
    <dgm:cxn modelId="{E06D71C6-6AAF-4503-B01D-790519DD7CD8}" type="presOf" srcId="{B3B33F0C-C036-433C-A03A-DAB54F1F323C}" destId="{30E313CE-6E9C-441C-9A72-E848F16E3910}" srcOrd="0" destOrd="0" presId="urn:microsoft.com/office/officeart/2005/8/layout/vList2"/>
    <dgm:cxn modelId="{59B3DACE-1137-4A32-9E43-C492CE0EE0F2}" srcId="{1940CB94-7C18-4F58-84CD-7C3004212716}" destId="{A04720DD-108C-4CC7-A07C-1F2C67232714}" srcOrd="0" destOrd="0" parTransId="{A41718CA-C9ED-4652-80CB-2A2138C2F42A}" sibTransId="{646085FA-053D-462D-81DE-FBE67525630B}"/>
    <dgm:cxn modelId="{33B232EB-13A6-4304-BBA4-3CE87E771DF5}" type="presOf" srcId="{717DC2D1-6F6A-4D2D-926C-32C8E018449A}" destId="{B10AAC48-2B8E-40AC-BF28-F48AB6EA6B57}" srcOrd="0" destOrd="0" presId="urn:microsoft.com/office/officeart/2005/8/layout/vList2"/>
    <dgm:cxn modelId="{7FD388F9-A073-41D9-8906-87FE9A6332CD}" srcId="{D67E196F-D6EC-412C-BBB1-6062D92031CC}" destId="{B3B33F0C-C036-433C-A03A-DAB54F1F323C}" srcOrd="0" destOrd="0" parTransId="{A1DD9721-380E-4F74-ACA0-7F41C3FDAF58}" sibTransId="{7A977E5D-C382-41DD-A17E-19C2EF15667B}"/>
    <dgm:cxn modelId="{345BFAF9-2601-4B29-B63D-785F4F286EB4}" srcId="{717DC2D1-6F6A-4D2D-926C-32C8E018449A}" destId="{2F0F4293-9659-4769-AD75-97645ED89B3C}" srcOrd="0" destOrd="0" parTransId="{D129BE05-1374-4F2E-A7B7-42686854E5D8}" sibTransId="{02A5E817-50F7-41CC-8A96-5F45459A4868}"/>
    <dgm:cxn modelId="{73DEBBCD-753A-4412-9C82-BECBD1F6FE16}" type="presParOf" srcId="{DE603B89-0F99-454C-9992-296958C8D35A}" destId="{5279B10F-2E74-4D72-88AC-4451D82502BC}" srcOrd="0" destOrd="0" presId="urn:microsoft.com/office/officeart/2005/8/layout/vList2"/>
    <dgm:cxn modelId="{E59E7976-AC9B-40B7-84FC-FCABE9B29003}" type="presParOf" srcId="{DE603B89-0F99-454C-9992-296958C8D35A}" destId="{02C18E3C-C381-423D-B1C2-26081170B4FA}" srcOrd="1" destOrd="0" presId="urn:microsoft.com/office/officeart/2005/8/layout/vList2"/>
    <dgm:cxn modelId="{153B2F2C-3A34-4119-833B-8BCF6B5DE119}" type="presParOf" srcId="{DE603B89-0F99-454C-9992-296958C8D35A}" destId="{B10AAC48-2B8E-40AC-BF28-F48AB6EA6B57}" srcOrd="2" destOrd="0" presId="urn:microsoft.com/office/officeart/2005/8/layout/vList2"/>
    <dgm:cxn modelId="{3256B4AD-2D61-4D38-8AFC-9DA95D520D4F}" type="presParOf" srcId="{DE603B89-0F99-454C-9992-296958C8D35A}" destId="{D226A2F0-7D69-468F-83B6-C740768F4AE0}" srcOrd="3" destOrd="0" presId="urn:microsoft.com/office/officeart/2005/8/layout/vList2"/>
    <dgm:cxn modelId="{9CF9F932-53AB-4E5B-8068-4F964CD9A758}" type="presParOf" srcId="{DE603B89-0F99-454C-9992-296958C8D35A}" destId="{8829B616-D959-4BCB-A89E-A579BC222BA3}" srcOrd="4" destOrd="0" presId="urn:microsoft.com/office/officeart/2005/8/layout/vList2"/>
    <dgm:cxn modelId="{AAF84C6B-5F4D-4557-B488-417681624BE8}" type="presParOf" srcId="{DE603B89-0F99-454C-9992-296958C8D35A}" destId="{30E313CE-6E9C-441C-9A72-E848F16E391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CC474-2ADD-4735-8FEF-423D2DD46A45}">
      <dsp:nvSpPr>
        <dsp:cNvPr id="0" name=""/>
        <dsp:cNvSpPr/>
      </dsp:nvSpPr>
      <dsp:spPr>
        <a:xfrm>
          <a:off x="0" y="82014"/>
          <a:ext cx="7886700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Parkinson’s is a common neurodegenerative disorder</a:t>
          </a:r>
          <a:endParaRPr lang="en-US" sz="2500" kern="1200" dirty="0"/>
        </a:p>
      </dsp:txBody>
      <dsp:txXfrm>
        <a:off x="48481" y="130495"/>
        <a:ext cx="7789738" cy="896166"/>
      </dsp:txXfrm>
    </dsp:sp>
    <dsp:sp modelId="{E29EF319-6253-468C-89C2-5AE5513A9486}">
      <dsp:nvSpPr>
        <dsp:cNvPr id="0" name=""/>
        <dsp:cNvSpPr/>
      </dsp:nvSpPr>
      <dsp:spPr>
        <a:xfrm>
          <a:off x="0" y="1147143"/>
          <a:ext cx="7886700" cy="99312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Complex disease (s): many body systems involved, and everyone’s experience is different</a:t>
          </a:r>
          <a:endParaRPr lang="en-US" sz="2500" kern="1200" dirty="0"/>
        </a:p>
      </dsp:txBody>
      <dsp:txXfrm>
        <a:off x="48481" y="1195624"/>
        <a:ext cx="7789738" cy="896166"/>
      </dsp:txXfrm>
    </dsp:sp>
    <dsp:sp modelId="{C8BDB5CA-91BC-4072-BFB5-6758BBBF9A4D}">
      <dsp:nvSpPr>
        <dsp:cNvPr id="0" name=""/>
        <dsp:cNvSpPr/>
      </dsp:nvSpPr>
      <dsp:spPr>
        <a:xfrm>
          <a:off x="0" y="2212272"/>
          <a:ext cx="7886700" cy="99312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Research is vital to better understand how Parkinson’s evolves and develop better treatments</a:t>
          </a:r>
          <a:endParaRPr lang="en-US" sz="2500" kern="1200" dirty="0"/>
        </a:p>
      </dsp:txBody>
      <dsp:txXfrm>
        <a:off x="48481" y="2260753"/>
        <a:ext cx="7789738" cy="896166"/>
      </dsp:txXfrm>
    </dsp:sp>
    <dsp:sp modelId="{BFA2514E-2D48-4EFA-AE3C-E695F66F904E}">
      <dsp:nvSpPr>
        <dsp:cNvPr id="0" name=""/>
        <dsp:cNvSpPr/>
      </dsp:nvSpPr>
      <dsp:spPr>
        <a:xfrm>
          <a:off x="0" y="3277400"/>
          <a:ext cx="7886700" cy="99312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NDN supports an expanding portfolio of  clinical studies for Parkinson’s and related disorders in Scotland</a:t>
          </a:r>
          <a:endParaRPr lang="en-US" sz="2500" kern="1200" dirty="0"/>
        </a:p>
      </dsp:txBody>
      <dsp:txXfrm>
        <a:off x="48481" y="3325881"/>
        <a:ext cx="7789738" cy="896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FCCAC-01B6-4C53-98EA-BFD8CF8FEB21}">
      <dsp:nvSpPr>
        <dsp:cNvPr id="0" name=""/>
        <dsp:cNvSpPr/>
      </dsp:nvSpPr>
      <dsp:spPr>
        <a:xfrm>
          <a:off x="0" y="35634"/>
          <a:ext cx="5331049" cy="839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Bradykinesia </a:t>
          </a:r>
          <a:endParaRPr lang="en-US" sz="3500" kern="1200" dirty="0"/>
        </a:p>
      </dsp:txBody>
      <dsp:txXfrm>
        <a:off x="40980" y="76614"/>
        <a:ext cx="5249089" cy="757514"/>
      </dsp:txXfrm>
    </dsp:sp>
    <dsp:sp modelId="{C8BAAA92-79F9-4F28-8780-B7929754D2C7}">
      <dsp:nvSpPr>
        <dsp:cNvPr id="0" name=""/>
        <dsp:cNvSpPr/>
      </dsp:nvSpPr>
      <dsp:spPr>
        <a:xfrm>
          <a:off x="0" y="875109"/>
          <a:ext cx="5331049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6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kern="1200" dirty="0"/>
            <a:t>Walking, manual dexterity, speech, swallowing, self-care</a:t>
          </a:r>
          <a:endParaRPr lang="en-US" sz="2700" kern="1200" dirty="0"/>
        </a:p>
      </dsp:txBody>
      <dsp:txXfrm>
        <a:off x="0" y="875109"/>
        <a:ext cx="5331049" cy="851287"/>
      </dsp:txXfrm>
    </dsp:sp>
    <dsp:sp modelId="{DFE056D7-A1B8-4002-B730-769F3A359277}">
      <dsp:nvSpPr>
        <dsp:cNvPr id="0" name=""/>
        <dsp:cNvSpPr/>
      </dsp:nvSpPr>
      <dsp:spPr>
        <a:xfrm>
          <a:off x="0" y="1726396"/>
          <a:ext cx="5331049" cy="839474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Tremor</a:t>
          </a:r>
          <a:endParaRPr lang="en-US" sz="3500" kern="1200" dirty="0"/>
        </a:p>
      </dsp:txBody>
      <dsp:txXfrm>
        <a:off x="40980" y="1767376"/>
        <a:ext cx="5249089" cy="757514"/>
      </dsp:txXfrm>
    </dsp:sp>
    <dsp:sp modelId="{04A5EFFF-A6D0-46A6-9687-4F7CB9136988}">
      <dsp:nvSpPr>
        <dsp:cNvPr id="0" name=""/>
        <dsp:cNvSpPr/>
      </dsp:nvSpPr>
      <dsp:spPr>
        <a:xfrm>
          <a:off x="0" y="2565871"/>
          <a:ext cx="533104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6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kern="1200" dirty="0"/>
            <a:t>Resting</a:t>
          </a:r>
          <a:endParaRPr lang="en-US" sz="2700" kern="1200" dirty="0"/>
        </a:p>
      </dsp:txBody>
      <dsp:txXfrm>
        <a:off x="0" y="2565871"/>
        <a:ext cx="5331049" cy="579600"/>
      </dsp:txXfrm>
    </dsp:sp>
    <dsp:sp modelId="{7686D5E2-5621-4128-9753-5DE2E81CBF46}">
      <dsp:nvSpPr>
        <dsp:cNvPr id="0" name=""/>
        <dsp:cNvSpPr/>
      </dsp:nvSpPr>
      <dsp:spPr>
        <a:xfrm>
          <a:off x="0" y="3145471"/>
          <a:ext cx="5331049" cy="839474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Rigidity</a:t>
          </a:r>
          <a:endParaRPr lang="en-US" sz="3500" kern="1200" dirty="0"/>
        </a:p>
      </dsp:txBody>
      <dsp:txXfrm>
        <a:off x="40980" y="3186451"/>
        <a:ext cx="5249089" cy="757514"/>
      </dsp:txXfrm>
    </dsp:sp>
    <dsp:sp modelId="{FC3D1692-9952-4BD5-B157-22778BC7E5A9}">
      <dsp:nvSpPr>
        <dsp:cNvPr id="0" name=""/>
        <dsp:cNvSpPr/>
      </dsp:nvSpPr>
      <dsp:spPr>
        <a:xfrm>
          <a:off x="0" y="3984946"/>
          <a:ext cx="533104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6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kern="1200" dirty="0"/>
            <a:t>Stiffness in limbs</a:t>
          </a:r>
          <a:endParaRPr lang="en-US" sz="2700" kern="1200" dirty="0"/>
        </a:p>
      </dsp:txBody>
      <dsp:txXfrm>
        <a:off x="0" y="3984946"/>
        <a:ext cx="5331049" cy="579600"/>
      </dsp:txXfrm>
    </dsp:sp>
    <dsp:sp modelId="{9520AA64-7848-4915-BBED-7FD3E6FB6361}">
      <dsp:nvSpPr>
        <dsp:cNvPr id="0" name=""/>
        <dsp:cNvSpPr/>
      </dsp:nvSpPr>
      <dsp:spPr>
        <a:xfrm>
          <a:off x="0" y="4564546"/>
          <a:ext cx="5331049" cy="839474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Postural instability and falls</a:t>
          </a:r>
          <a:endParaRPr lang="en-US" sz="3500" kern="1200" dirty="0"/>
        </a:p>
      </dsp:txBody>
      <dsp:txXfrm>
        <a:off x="40980" y="4605526"/>
        <a:ext cx="5249089" cy="757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9B10F-2E74-4D72-88AC-4451D82502BC}">
      <dsp:nvSpPr>
        <dsp:cNvPr id="0" name=""/>
        <dsp:cNvSpPr/>
      </dsp:nvSpPr>
      <dsp:spPr>
        <a:xfrm>
          <a:off x="0" y="219965"/>
          <a:ext cx="5616623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kern="1200" dirty="0"/>
            <a:t>Cognitive &amp; Neuropsychiatric</a:t>
          </a:r>
          <a:endParaRPr lang="en-US" sz="3000" b="0" kern="1200" dirty="0"/>
        </a:p>
      </dsp:txBody>
      <dsp:txXfrm>
        <a:off x="35125" y="255090"/>
        <a:ext cx="5546373" cy="649299"/>
      </dsp:txXfrm>
    </dsp:sp>
    <dsp:sp modelId="{02C18E3C-C381-423D-B1C2-26081170B4FA}">
      <dsp:nvSpPr>
        <dsp:cNvPr id="0" name=""/>
        <dsp:cNvSpPr/>
      </dsp:nvSpPr>
      <dsp:spPr>
        <a:xfrm>
          <a:off x="0" y="939515"/>
          <a:ext cx="5616623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32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Dementia, cognitive </a:t>
          </a:r>
          <a:r>
            <a:rPr lang="en-GB" sz="2300" kern="1200" dirty="0"/>
            <a:t>impairment</a:t>
          </a:r>
          <a:r>
            <a:rPr lang="en-GB" sz="2300" kern="1200"/>
            <a:t>, depression</a:t>
          </a:r>
          <a:r>
            <a:rPr lang="en-GB" sz="2300" kern="1200" dirty="0"/>
            <a:t>, anxiety, apathy, hallucinations, delusions, psychosis </a:t>
          </a:r>
          <a:endParaRPr lang="en-US" sz="2300" kern="1200" dirty="0"/>
        </a:p>
      </dsp:txBody>
      <dsp:txXfrm>
        <a:off x="0" y="939515"/>
        <a:ext cx="5616623" cy="1055700"/>
      </dsp:txXfrm>
    </dsp:sp>
    <dsp:sp modelId="{B10AAC48-2B8E-40AC-BF28-F48AB6EA6B57}">
      <dsp:nvSpPr>
        <dsp:cNvPr id="0" name=""/>
        <dsp:cNvSpPr/>
      </dsp:nvSpPr>
      <dsp:spPr>
        <a:xfrm>
          <a:off x="0" y="1995215"/>
          <a:ext cx="5616623" cy="719549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kern="1200" dirty="0"/>
            <a:t>Autonomic</a:t>
          </a:r>
          <a:endParaRPr lang="en-US" sz="3000" b="0" kern="1200" dirty="0"/>
        </a:p>
      </dsp:txBody>
      <dsp:txXfrm>
        <a:off x="35125" y="2030340"/>
        <a:ext cx="5546373" cy="649299"/>
      </dsp:txXfrm>
    </dsp:sp>
    <dsp:sp modelId="{D226A2F0-7D69-468F-83B6-C740768F4AE0}">
      <dsp:nvSpPr>
        <dsp:cNvPr id="0" name=""/>
        <dsp:cNvSpPr/>
      </dsp:nvSpPr>
      <dsp:spPr>
        <a:xfrm>
          <a:off x="0" y="2714765"/>
          <a:ext cx="5616623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32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Constipation, urinary urgency, orthostatic hypotension, sweating, fatigue</a:t>
          </a:r>
          <a:endParaRPr lang="en-US" sz="2300" kern="1200" dirty="0"/>
        </a:p>
      </dsp:txBody>
      <dsp:txXfrm>
        <a:off x="0" y="2714765"/>
        <a:ext cx="5616623" cy="729675"/>
      </dsp:txXfrm>
    </dsp:sp>
    <dsp:sp modelId="{8829B616-D959-4BCB-A89E-A579BC222BA3}">
      <dsp:nvSpPr>
        <dsp:cNvPr id="0" name=""/>
        <dsp:cNvSpPr/>
      </dsp:nvSpPr>
      <dsp:spPr>
        <a:xfrm>
          <a:off x="0" y="3444440"/>
          <a:ext cx="5616623" cy="71954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kern="1200" dirty="0"/>
            <a:t>Sleep</a:t>
          </a:r>
          <a:endParaRPr lang="en-US" sz="3000" b="0" kern="1200" dirty="0"/>
        </a:p>
      </dsp:txBody>
      <dsp:txXfrm>
        <a:off x="35125" y="3479565"/>
        <a:ext cx="5546373" cy="649299"/>
      </dsp:txXfrm>
    </dsp:sp>
    <dsp:sp modelId="{30E313CE-6E9C-441C-9A72-E848F16E3910}">
      <dsp:nvSpPr>
        <dsp:cNvPr id="0" name=""/>
        <dsp:cNvSpPr/>
      </dsp:nvSpPr>
      <dsp:spPr>
        <a:xfrm>
          <a:off x="0" y="4163990"/>
          <a:ext cx="5616623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32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Rapid eye movement sleep behaviour disorder, excess daytime sleepiness, sleep fragmentation</a:t>
          </a:r>
          <a:endParaRPr lang="en-US" sz="2300" kern="1200" dirty="0"/>
        </a:p>
      </dsp:txBody>
      <dsp:txXfrm>
        <a:off x="0" y="4163990"/>
        <a:ext cx="5616623" cy="1055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CC474-2ADD-4735-8FEF-423D2DD46A45}">
      <dsp:nvSpPr>
        <dsp:cNvPr id="0" name=""/>
        <dsp:cNvSpPr/>
      </dsp:nvSpPr>
      <dsp:spPr>
        <a:xfrm>
          <a:off x="0" y="82014"/>
          <a:ext cx="7886700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Parkinson’s is a common neurodegenerative disorder</a:t>
          </a:r>
          <a:endParaRPr lang="en-US" sz="2500" kern="1200" dirty="0"/>
        </a:p>
      </dsp:txBody>
      <dsp:txXfrm>
        <a:off x="48481" y="130495"/>
        <a:ext cx="7789738" cy="896166"/>
      </dsp:txXfrm>
    </dsp:sp>
    <dsp:sp modelId="{E29EF319-6253-468C-89C2-5AE5513A9486}">
      <dsp:nvSpPr>
        <dsp:cNvPr id="0" name=""/>
        <dsp:cNvSpPr/>
      </dsp:nvSpPr>
      <dsp:spPr>
        <a:xfrm>
          <a:off x="0" y="1147143"/>
          <a:ext cx="7886700" cy="99312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Complex disease (s): many body systems involved, and everyone’s experience is different</a:t>
          </a:r>
          <a:endParaRPr lang="en-US" sz="2500" kern="1200" dirty="0"/>
        </a:p>
      </dsp:txBody>
      <dsp:txXfrm>
        <a:off x="48481" y="1195624"/>
        <a:ext cx="7789738" cy="896166"/>
      </dsp:txXfrm>
    </dsp:sp>
    <dsp:sp modelId="{C8BDB5CA-91BC-4072-BFB5-6758BBBF9A4D}">
      <dsp:nvSpPr>
        <dsp:cNvPr id="0" name=""/>
        <dsp:cNvSpPr/>
      </dsp:nvSpPr>
      <dsp:spPr>
        <a:xfrm>
          <a:off x="0" y="2212272"/>
          <a:ext cx="7886700" cy="99312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Research is vital to better understand how Parkinson’s evolves and develop better treatments</a:t>
          </a:r>
          <a:endParaRPr lang="en-US" sz="2500" kern="1200" dirty="0"/>
        </a:p>
      </dsp:txBody>
      <dsp:txXfrm>
        <a:off x="48481" y="2260753"/>
        <a:ext cx="7789738" cy="896166"/>
      </dsp:txXfrm>
    </dsp:sp>
    <dsp:sp modelId="{BFA2514E-2D48-4EFA-AE3C-E695F66F904E}">
      <dsp:nvSpPr>
        <dsp:cNvPr id="0" name=""/>
        <dsp:cNvSpPr/>
      </dsp:nvSpPr>
      <dsp:spPr>
        <a:xfrm>
          <a:off x="0" y="3277400"/>
          <a:ext cx="7886700" cy="99312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NDN supports an expanding portfolio of  clinical studies for Parkinson’s and related disorders in Scotland</a:t>
          </a:r>
          <a:endParaRPr lang="en-US" sz="2500" kern="1200" dirty="0"/>
        </a:p>
      </dsp:txBody>
      <dsp:txXfrm>
        <a:off x="48481" y="3325881"/>
        <a:ext cx="7789738" cy="896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FCCAC-01B6-4C53-98EA-BFD8CF8FEB21}">
      <dsp:nvSpPr>
        <dsp:cNvPr id="0" name=""/>
        <dsp:cNvSpPr/>
      </dsp:nvSpPr>
      <dsp:spPr>
        <a:xfrm>
          <a:off x="0" y="35634"/>
          <a:ext cx="5331049" cy="839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Bradykinesia </a:t>
          </a:r>
          <a:endParaRPr lang="en-US" sz="3500" kern="1200" dirty="0"/>
        </a:p>
      </dsp:txBody>
      <dsp:txXfrm>
        <a:off x="40980" y="76614"/>
        <a:ext cx="5249089" cy="757514"/>
      </dsp:txXfrm>
    </dsp:sp>
    <dsp:sp modelId="{C8BAAA92-79F9-4F28-8780-B7929754D2C7}">
      <dsp:nvSpPr>
        <dsp:cNvPr id="0" name=""/>
        <dsp:cNvSpPr/>
      </dsp:nvSpPr>
      <dsp:spPr>
        <a:xfrm>
          <a:off x="0" y="875109"/>
          <a:ext cx="5331049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6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kern="1200" dirty="0"/>
            <a:t>Walking, manual dexterity, speech, swallowing, self-care</a:t>
          </a:r>
          <a:endParaRPr lang="en-US" sz="2700" kern="1200" dirty="0"/>
        </a:p>
      </dsp:txBody>
      <dsp:txXfrm>
        <a:off x="0" y="875109"/>
        <a:ext cx="5331049" cy="851287"/>
      </dsp:txXfrm>
    </dsp:sp>
    <dsp:sp modelId="{DFE056D7-A1B8-4002-B730-769F3A359277}">
      <dsp:nvSpPr>
        <dsp:cNvPr id="0" name=""/>
        <dsp:cNvSpPr/>
      </dsp:nvSpPr>
      <dsp:spPr>
        <a:xfrm>
          <a:off x="0" y="1726396"/>
          <a:ext cx="5331049" cy="839474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Tremor</a:t>
          </a:r>
          <a:endParaRPr lang="en-US" sz="3500" kern="1200" dirty="0"/>
        </a:p>
      </dsp:txBody>
      <dsp:txXfrm>
        <a:off x="40980" y="1767376"/>
        <a:ext cx="5249089" cy="757514"/>
      </dsp:txXfrm>
    </dsp:sp>
    <dsp:sp modelId="{04A5EFFF-A6D0-46A6-9687-4F7CB9136988}">
      <dsp:nvSpPr>
        <dsp:cNvPr id="0" name=""/>
        <dsp:cNvSpPr/>
      </dsp:nvSpPr>
      <dsp:spPr>
        <a:xfrm>
          <a:off x="0" y="2565871"/>
          <a:ext cx="533104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6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kern="1200" dirty="0"/>
            <a:t>Resting</a:t>
          </a:r>
          <a:endParaRPr lang="en-US" sz="2700" kern="1200" dirty="0"/>
        </a:p>
      </dsp:txBody>
      <dsp:txXfrm>
        <a:off x="0" y="2565871"/>
        <a:ext cx="5331049" cy="579600"/>
      </dsp:txXfrm>
    </dsp:sp>
    <dsp:sp modelId="{7686D5E2-5621-4128-9753-5DE2E81CBF46}">
      <dsp:nvSpPr>
        <dsp:cNvPr id="0" name=""/>
        <dsp:cNvSpPr/>
      </dsp:nvSpPr>
      <dsp:spPr>
        <a:xfrm>
          <a:off x="0" y="3145471"/>
          <a:ext cx="5331049" cy="839474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Rigidity</a:t>
          </a:r>
          <a:endParaRPr lang="en-US" sz="3500" kern="1200" dirty="0"/>
        </a:p>
      </dsp:txBody>
      <dsp:txXfrm>
        <a:off x="40980" y="3186451"/>
        <a:ext cx="5249089" cy="757514"/>
      </dsp:txXfrm>
    </dsp:sp>
    <dsp:sp modelId="{FC3D1692-9952-4BD5-B157-22778BC7E5A9}">
      <dsp:nvSpPr>
        <dsp:cNvPr id="0" name=""/>
        <dsp:cNvSpPr/>
      </dsp:nvSpPr>
      <dsp:spPr>
        <a:xfrm>
          <a:off x="0" y="3984946"/>
          <a:ext cx="533104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6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kern="1200" dirty="0"/>
            <a:t>Stiffness in limbs</a:t>
          </a:r>
          <a:endParaRPr lang="en-US" sz="2700" kern="1200" dirty="0"/>
        </a:p>
      </dsp:txBody>
      <dsp:txXfrm>
        <a:off x="0" y="3984946"/>
        <a:ext cx="5331049" cy="579600"/>
      </dsp:txXfrm>
    </dsp:sp>
    <dsp:sp modelId="{9520AA64-7848-4915-BBED-7FD3E6FB6361}">
      <dsp:nvSpPr>
        <dsp:cNvPr id="0" name=""/>
        <dsp:cNvSpPr/>
      </dsp:nvSpPr>
      <dsp:spPr>
        <a:xfrm>
          <a:off x="0" y="4564546"/>
          <a:ext cx="5331049" cy="839474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Postural instability and falls</a:t>
          </a:r>
          <a:endParaRPr lang="en-US" sz="3500" kern="1200" dirty="0"/>
        </a:p>
      </dsp:txBody>
      <dsp:txXfrm>
        <a:off x="40980" y="4605526"/>
        <a:ext cx="5249089" cy="757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9B10F-2E74-4D72-88AC-4451D82502BC}">
      <dsp:nvSpPr>
        <dsp:cNvPr id="0" name=""/>
        <dsp:cNvSpPr/>
      </dsp:nvSpPr>
      <dsp:spPr>
        <a:xfrm>
          <a:off x="0" y="219965"/>
          <a:ext cx="5616623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kern="1200" dirty="0"/>
            <a:t>Cognitive &amp; Neuropsychiatric</a:t>
          </a:r>
          <a:endParaRPr lang="en-US" sz="3000" b="0" kern="1200" dirty="0"/>
        </a:p>
      </dsp:txBody>
      <dsp:txXfrm>
        <a:off x="35125" y="255090"/>
        <a:ext cx="5546373" cy="649299"/>
      </dsp:txXfrm>
    </dsp:sp>
    <dsp:sp modelId="{02C18E3C-C381-423D-B1C2-26081170B4FA}">
      <dsp:nvSpPr>
        <dsp:cNvPr id="0" name=""/>
        <dsp:cNvSpPr/>
      </dsp:nvSpPr>
      <dsp:spPr>
        <a:xfrm>
          <a:off x="0" y="939515"/>
          <a:ext cx="5616623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32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Dementia, cognitive </a:t>
          </a:r>
          <a:r>
            <a:rPr lang="en-GB" sz="2300" kern="1200" dirty="0"/>
            <a:t>impairment</a:t>
          </a:r>
          <a:r>
            <a:rPr lang="en-GB" sz="2300" kern="1200"/>
            <a:t>, depression</a:t>
          </a:r>
          <a:r>
            <a:rPr lang="en-GB" sz="2300" kern="1200" dirty="0"/>
            <a:t>, anxiety, apathy, hallucinations, delusions, psychosis </a:t>
          </a:r>
          <a:endParaRPr lang="en-US" sz="2300" kern="1200" dirty="0"/>
        </a:p>
      </dsp:txBody>
      <dsp:txXfrm>
        <a:off x="0" y="939515"/>
        <a:ext cx="5616623" cy="1055700"/>
      </dsp:txXfrm>
    </dsp:sp>
    <dsp:sp modelId="{B10AAC48-2B8E-40AC-BF28-F48AB6EA6B57}">
      <dsp:nvSpPr>
        <dsp:cNvPr id="0" name=""/>
        <dsp:cNvSpPr/>
      </dsp:nvSpPr>
      <dsp:spPr>
        <a:xfrm>
          <a:off x="0" y="1995215"/>
          <a:ext cx="5616623" cy="719549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kern="1200" dirty="0"/>
            <a:t>Autonomic</a:t>
          </a:r>
          <a:endParaRPr lang="en-US" sz="3000" b="0" kern="1200" dirty="0"/>
        </a:p>
      </dsp:txBody>
      <dsp:txXfrm>
        <a:off x="35125" y="2030340"/>
        <a:ext cx="5546373" cy="649299"/>
      </dsp:txXfrm>
    </dsp:sp>
    <dsp:sp modelId="{D226A2F0-7D69-468F-83B6-C740768F4AE0}">
      <dsp:nvSpPr>
        <dsp:cNvPr id="0" name=""/>
        <dsp:cNvSpPr/>
      </dsp:nvSpPr>
      <dsp:spPr>
        <a:xfrm>
          <a:off x="0" y="2714765"/>
          <a:ext cx="5616623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32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Constipation, urinary urgency, orthostatic hypotension, sweating, fatigue</a:t>
          </a:r>
          <a:endParaRPr lang="en-US" sz="2300" kern="1200" dirty="0"/>
        </a:p>
      </dsp:txBody>
      <dsp:txXfrm>
        <a:off x="0" y="2714765"/>
        <a:ext cx="5616623" cy="729675"/>
      </dsp:txXfrm>
    </dsp:sp>
    <dsp:sp modelId="{8829B616-D959-4BCB-A89E-A579BC222BA3}">
      <dsp:nvSpPr>
        <dsp:cNvPr id="0" name=""/>
        <dsp:cNvSpPr/>
      </dsp:nvSpPr>
      <dsp:spPr>
        <a:xfrm>
          <a:off x="0" y="3444440"/>
          <a:ext cx="5616623" cy="71954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kern="1200" dirty="0"/>
            <a:t>Sleep</a:t>
          </a:r>
          <a:endParaRPr lang="en-US" sz="3000" b="0" kern="1200" dirty="0"/>
        </a:p>
      </dsp:txBody>
      <dsp:txXfrm>
        <a:off x="35125" y="3479565"/>
        <a:ext cx="5546373" cy="649299"/>
      </dsp:txXfrm>
    </dsp:sp>
    <dsp:sp modelId="{30E313CE-6E9C-441C-9A72-E848F16E3910}">
      <dsp:nvSpPr>
        <dsp:cNvPr id="0" name=""/>
        <dsp:cNvSpPr/>
      </dsp:nvSpPr>
      <dsp:spPr>
        <a:xfrm>
          <a:off x="0" y="4163990"/>
          <a:ext cx="5616623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32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Rapid eye movement sleep behaviour disorder, excess daytime sleepiness, sleep fragmentation</a:t>
          </a:r>
          <a:endParaRPr lang="en-US" sz="2300" kern="1200" dirty="0"/>
        </a:p>
      </dsp:txBody>
      <dsp:txXfrm>
        <a:off x="0" y="4163990"/>
        <a:ext cx="5616623" cy="1055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F8D03-8841-4D42-8CDB-232382EADECF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4E88-CCE2-4BD6-AB30-C39EDC3217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33EBA5-1817-4EB0-8668-33BCF3D13D5C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D8CFC-7938-47FB-81C9-9EAF1347BD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25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6CDA8-7AF9-48C1-8961-94E7717EFD0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26CDA8-7AF9-48C1-8961-94E7717EFD0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131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6CDA8-7AF9-48C1-8961-94E7717EFD0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189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D8CFC-7938-47FB-81C9-9EAF1347BD0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08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Scotland approx. 13000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D8CFC-7938-47FB-81C9-9EAF1347BD0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50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D8CFC-7938-47FB-81C9-9EAF1347BD0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54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970F7-D0EC-46AA-94D8-AF8B5BDE844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497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C630A-D62F-49C2-A32F-569591B0C5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356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D8CFC-7938-47FB-81C9-9EAF1347BD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679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33F4F-30BC-4F9B-8D43-9B1C035DFD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19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D8CFC-7938-47FB-81C9-9EAF1347BD0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96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D8CFC-7938-47FB-81C9-9EAF1347BD0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08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26CDA8-7AF9-48C1-8961-94E7717EFD0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3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Scotland approx. 13000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D8CFC-7938-47FB-81C9-9EAF1347BD0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29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D8CFC-7938-47FB-81C9-9EAF1347BD0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970F7-D0EC-46AA-94D8-AF8B5BDE844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52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C630A-D62F-49C2-A32F-569591B0C5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826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D8CFC-7938-47FB-81C9-9EAF1347BD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22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33F4F-30BC-4F9B-8D43-9B1C035DFD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003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D8CFC-7938-47FB-81C9-9EAF1347BD0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98DB-E162-47AF-9806-F56AA66893C8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9BF59-CD1E-47D1-A6C4-C29C164178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31649-5FB8-48D3-94A6-AF460C50FF3F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FBDC-A671-4170-912D-806BAC9ED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E2E1-07F4-4430-8D4A-A71B9740B73E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8DB6B-5F95-42EE-97C0-9AE282D9B5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9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9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F2DC4-799C-42D7-BFBF-82978A883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Population Health Sciences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CD886-473C-445E-A916-015A83204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DFCB-865C-4A75-ACD6-BD37148B07E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8F221-908E-4169-BE46-0F8C9364BC1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Bristol Medical School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76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01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61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43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908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024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01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9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EA9FC-7583-4A4B-BFD0-89DEB1109EF3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63F7-AFB2-477D-9601-21DFDD80B5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95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71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17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892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98DB-E162-47AF-9806-F56AA66893C8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9BF59-CD1E-47D1-A6C4-C29C164178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187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EA9FC-7583-4A4B-BFD0-89DEB1109EF3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63F7-AFB2-477D-9601-21DFDD80B5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79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07BE-5377-472B-BD15-CF923B421A81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17CF-0E74-4534-9D05-DE2FBE97FA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92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4DA8-90E4-436F-8178-DD95C3830056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08842-0F8F-4068-9E82-837ABA208F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6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5508-958D-4A78-8B75-6F7EC6D7FCEF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947C9-E127-4B18-ABE0-517CCE1E7A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56A9-CB49-466D-8668-9DF97EFAFE59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BE55-B7FF-44E4-9623-52CDDE7C8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47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07BE-5377-472B-BD15-CF923B421A81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17CF-0E74-4534-9D05-DE2FBE97FA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CDDA-A3E4-4699-B92E-D31F2D894674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E41B-A8F2-4B0F-8605-C25476DDA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53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370E-3E7D-437D-A1E4-D4A5D6AF4C3B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3B7B-74E8-4296-9811-09BA65F0F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67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D300-677F-44FC-B950-7D25FF41222D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F29C-1002-42D6-A803-2E3AC48502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836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31649-5FB8-48D3-94A6-AF460C50FF3F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FBDC-A671-4170-912D-806BAC9ED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78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E2E1-07F4-4430-8D4A-A71B9740B73E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8DB6B-5F95-42EE-97C0-9AE282D9B5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961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611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776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383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314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93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4DA8-90E4-436F-8178-DD95C3830056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08842-0F8F-4068-9E82-837ABA208F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62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60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77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27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307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2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4" indent="0">
              <a:buNone/>
              <a:defRPr sz="1600" b="1"/>
            </a:lvl8pPr>
            <a:lvl9pPr marL="36575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2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4" indent="0">
              <a:buNone/>
              <a:defRPr sz="1600" b="1"/>
            </a:lvl8pPr>
            <a:lvl9pPr marL="36575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5508-958D-4A78-8B75-6F7EC6D7FCEF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947C9-E127-4B18-ABE0-517CCE1E7A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56A9-CB49-466D-8668-9DF97EFAFE59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BE55-B7FF-44E4-9623-52CDDE7C8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CDDA-A3E4-4699-B92E-D31F2D894674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E41B-A8F2-4B0F-8605-C25476DDA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3" indent="0">
              <a:buNone/>
              <a:defRPr sz="1000"/>
            </a:lvl3pPr>
            <a:lvl4pPr marL="1371589" indent="0">
              <a:buNone/>
              <a:defRPr sz="900"/>
            </a:lvl4pPr>
            <a:lvl5pPr marL="1828785" indent="0">
              <a:buNone/>
              <a:defRPr sz="900"/>
            </a:lvl5pPr>
            <a:lvl6pPr marL="2285982" indent="0">
              <a:buNone/>
              <a:defRPr sz="900"/>
            </a:lvl6pPr>
            <a:lvl7pPr marL="2743178" indent="0">
              <a:buNone/>
              <a:defRPr sz="900"/>
            </a:lvl7pPr>
            <a:lvl8pPr marL="3200374" indent="0">
              <a:buNone/>
              <a:defRPr sz="900"/>
            </a:lvl8pPr>
            <a:lvl9pPr marL="36575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370E-3E7D-437D-A1E4-D4A5D6AF4C3B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3B7B-74E8-4296-9811-09BA65F0F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3" indent="0">
              <a:buNone/>
              <a:defRPr sz="2400"/>
            </a:lvl3pPr>
            <a:lvl4pPr marL="1371589" indent="0">
              <a:buNone/>
              <a:defRPr sz="2000"/>
            </a:lvl4pPr>
            <a:lvl5pPr marL="1828785" indent="0">
              <a:buNone/>
              <a:defRPr sz="2000"/>
            </a:lvl5pPr>
            <a:lvl6pPr marL="2285982" indent="0">
              <a:buNone/>
              <a:defRPr sz="2000"/>
            </a:lvl6pPr>
            <a:lvl7pPr marL="2743178" indent="0">
              <a:buNone/>
              <a:defRPr sz="2000"/>
            </a:lvl7pPr>
            <a:lvl8pPr marL="3200374" indent="0">
              <a:buNone/>
              <a:defRPr sz="2000"/>
            </a:lvl8pPr>
            <a:lvl9pPr marL="3657571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3" indent="0">
              <a:buNone/>
              <a:defRPr sz="1000"/>
            </a:lvl3pPr>
            <a:lvl4pPr marL="1371589" indent="0">
              <a:buNone/>
              <a:defRPr sz="900"/>
            </a:lvl4pPr>
            <a:lvl5pPr marL="1828785" indent="0">
              <a:buNone/>
              <a:defRPr sz="900"/>
            </a:lvl5pPr>
            <a:lvl6pPr marL="2285982" indent="0">
              <a:buNone/>
              <a:defRPr sz="900"/>
            </a:lvl6pPr>
            <a:lvl7pPr marL="2743178" indent="0">
              <a:buNone/>
              <a:defRPr sz="900"/>
            </a:lvl7pPr>
            <a:lvl8pPr marL="3200374" indent="0">
              <a:buNone/>
              <a:defRPr sz="900"/>
            </a:lvl8pPr>
            <a:lvl9pPr marL="36575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D300-677F-44FC-B950-7D25FF41222D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F29C-1002-42D6-A803-2E3AC48502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013316-2113-4DA5-BBAB-6908E203DFA2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DB3267-089E-4BC3-9690-946673CDBD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8" indent="-34289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4" indent="-28574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1" indent="-22859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7" indent="-22859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3" indent="-22859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0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6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2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9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2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8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4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1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39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013316-2113-4DA5-BBAB-6908E203DFA2}" type="datetimeFigureOut">
              <a:rPr lang="en-GB"/>
              <a:pPr>
                <a:defRPr/>
              </a:pPr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DB3267-089E-4BC3-9690-946673CDBD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8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81D9A-AA43-43A5-BF32-6C8551B6AC49}" type="datetimeFigureOut">
              <a:rPr lang="en-GB" smtClean="0"/>
              <a:pPr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D1644-3E23-488E-84F8-CB452A3AD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13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nburghparkinsons.org/research-interest/" TargetMode="External"/><Relationship Id="rId2" Type="http://schemas.openxmlformats.org/officeDocument/2006/relationships/hyperlink" Target="https://www.parkinsons.org.uk/research/take-part-research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nosilverbullet4pd.com/" TargetMode="External"/><Relationship Id="rId5" Type="http://schemas.openxmlformats.org/officeDocument/2006/relationships/hyperlink" Target="https://www.michaeljfox.org/" TargetMode="External"/><Relationship Id="rId4" Type="http://schemas.openxmlformats.org/officeDocument/2006/relationships/hyperlink" Target="https://cureparkinsons.org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nburghparkinsons.org/research-interest/" TargetMode="External"/><Relationship Id="rId2" Type="http://schemas.openxmlformats.org/officeDocument/2006/relationships/hyperlink" Target="https://www.parkinsons.org.uk/research/take-part-research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nosilverbullet4pd.com/" TargetMode="External"/><Relationship Id="rId5" Type="http://schemas.openxmlformats.org/officeDocument/2006/relationships/hyperlink" Target="https://www.michaeljfox.org/" TargetMode="External"/><Relationship Id="rId4" Type="http://schemas.openxmlformats.org/officeDocument/2006/relationships/hyperlink" Target="https://cureparkinsons.org.uk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8" name="Rectangle 205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n-GB" sz="4200" dirty="0">
                <a:solidFill>
                  <a:srgbClr val="FFFFFF"/>
                </a:solidFill>
              </a:rPr>
              <a:t>Parkinson’s Research: the Neuroprogressive &amp; Dementia Research Network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640" y="4398682"/>
            <a:ext cx="8692041" cy="2270678"/>
          </a:xfrm>
        </p:spPr>
        <p:txBody>
          <a:bodyPr rtlCol="0" anchor="ctr">
            <a:normAutofit/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1000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/>
                </a:solidFill>
              </a:rPr>
              <a:t>Celebrating Scottish Research Conference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/>
                </a:solidFill>
              </a:rPr>
              <a:t>13 June 2024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/>
                </a:solidFill>
              </a:rPr>
              <a:t>Gordon Duncan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/>
                </a:solidFill>
              </a:rPr>
              <a:t>NHS Lothian &amp; University of Edinburgh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1000" dirty="0"/>
          </a:p>
        </p:txBody>
      </p:sp>
      <p:pic>
        <p:nvPicPr>
          <p:cNvPr id="3" name="Picture 4" descr="NHS-Lothian">
            <a:extLst>
              <a:ext uri="{FF2B5EF4-FFF2-40B4-BE49-F238E27FC236}">
                <a16:creationId xmlns:a16="http://schemas.microsoft.com/office/drawing/2014/main" id="{6ABF1B04-5091-2CA4-F2E1-6517A0E52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0350"/>
            <a:ext cx="1365250" cy="136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UoE.png">
            <a:extLst>
              <a:ext uri="{FF2B5EF4-FFF2-40B4-BE49-F238E27FC236}">
                <a16:creationId xmlns:a16="http://schemas.microsoft.com/office/drawing/2014/main" id="{3D697403-6C7A-4CB0-B275-B6845669F67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6336" y="289522"/>
            <a:ext cx="1130501" cy="1064425"/>
          </a:xfrm>
          <a:prstGeom prst="rect">
            <a:avLst/>
          </a:prstGeom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ma14="http://schemas.microsoft.com/office/mac/drawingml/2011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BA6A4C-D419-D875-200B-2E436DCA3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74" y="4626070"/>
            <a:ext cx="1806799" cy="17629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232" y="4960758"/>
            <a:ext cx="5097259" cy="123608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800" dirty="0"/>
              <a:t>Research Interest Groups – throughout Scotland</a:t>
            </a:r>
          </a:p>
        </p:txBody>
      </p:sp>
      <p:pic>
        <p:nvPicPr>
          <p:cNvPr id="4" name="Content Placeholder 3" descr="ERIG-group-photo-scaled-1-1024x576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r="-1" b="8413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D2EEB5-F5B4-4BDA-8293-9A997C129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70463" y="5121601"/>
            <a:ext cx="0" cy="9144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B8A25-4740-2673-BB54-1EDBBFFE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200" b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Information: UK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FA391-D85E-FF8D-61E8-7E858BD50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Parkinson’s UK</a:t>
            </a: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https://www.parkinsons.org.uk/research/take-part-research</a:t>
            </a:r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Interest Groups</a:t>
            </a: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https://www.edinburghparkinsons.org/research-interest/</a:t>
            </a:r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 Parkinson’s</a:t>
            </a: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https://cureparkinsons.org.uk/</a:t>
            </a:r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Michael J Fox Foundation</a:t>
            </a: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https://www.michaeljfox.org/</a:t>
            </a:r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Silver Bullet</a:t>
            </a: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https://nosilverbullet4pd.com/</a:t>
            </a:r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5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7" name="Rectangle 14344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8" name="Rectangle 14346">
            <a:extLst>
              <a:ext uri="{FF2B5EF4-FFF2-40B4-BE49-F238E27FC236}">
                <a16:creationId xmlns:a16="http://schemas.microsoft.com/office/drawing/2014/main" id="{E85CCF60-79A2-440A-86A2-1A64A59F7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59" name="Rectangle 14348">
            <a:extLst>
              <a:ext uri="{FF2B5EF4-FFF2-40B4-BE49-F238E27FC236}">
                <a16:creationId xmlns:a16="http://schemas.microsoft.com/office/drawing/2014/main" id="{3F2162BA-EECD-43E0-99D9-C00B194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2900" y="8482"/>
            <a:ext cx="2676207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60" name="Freeform: Shape 14350">
            <a:extLst>
              <a:ext uri="{FF2B5EF4-FFF2-40B4-BE49-F238E27FC236}">
                <a16:creationId xmlns:a16="http://schemas.microsoft.com/office/drawing/2014/main" id="{160DB805-F71F-46BB-A8CC-74F6D8306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61" name="Rectangle 14352">
            <a:extLst>
              <a:ext uri="{FF2B5EF4-FFF2-40B4-BE49-F238E27FC236}">
                <a16:creationId xmlns:a16="http://schemas.microsoft.com/office/drawing/2014/main" id="{6F91054C-3439-420E-88EB-F0A5637EC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5305" y="2759383"/>
            <a:ext cx="2171679" cy="2834223"/>
          </a:xfrm>
        </p:spPr>
        <p:txBody>
          <a:bodyPr anchor="t">
            <a:normAutofit/>
          </a:bodyPr>
          <a:lstStyle/>
          <a:p>
            <a:pPr algn="l"/>
            <a:r>
              <a:rPr lang="en-GB" sz="3500" b="1">
                <a:solidFill>
                  <a:srgbClr val="FFFFFF"/>
                </a:solidFill>
              </a:rPr>
              <a:t>Thank you</a:t>
            </a:r>
            <a:endParaRPr lang="en-GB" sz="3500">
              <a:solidFill>
                <a:srgbClr val="FFFFFF"/>
              </a:solidFill>
            </a:endParaRPr>
          </a:p>
        </p:txBody>
      </p:sp>
      <p:pic>
        <p:nvPicPr>
          <p:cNvPr id="14340" name="Picture 4" descr="NHS-Lothia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24076" y="1071510"/>
            <a:ext cx="2283389" cy="2283389"/>
          </a:xfrm>
          <a:prstGeom prst="rect">
            <a:avLst/>
          </a:prstGeom>
          <a:noFill/>
        </p:spPr>
      </p:pic>
      <p:pic>
        <p:nvPicPr>
          <p:cNvPr id="6" name="Picture 5" descr="UoE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8926" y="3673425"/>
            <a:ext cx="2291050" cy="1805656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pic="http://schemas.openxmlformats.org/drawingml/2006/picture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F6D619-C92D-182A-5F63-B1C089B69401}"/>
              </a:ext>
            </a:extLst>
          </p:cNvPr>
          <p:cNvGrpSpPr/>
          <p:nvPr/>
        </p:nvGrpSpPr>
        <p:grpSpPr>
          <a:xfrm>
            <a:off x="3710017" y="917986"/>
            <a:ext cx="2279959" cy="2436913"/>
            <a:chOff x="435540" y="679334"/>
            <a:chExt cx="2332217" cy="23601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4B5B3C2-F58A-1751-8825-AFC1C2C04752}"/>
                </a:ext>
              </a:extLst>
            </p:cNvPr>
            <p:cNvSpPr/>
            <p:nvPr/>
          </p:nvSpPr>
          <p:spPr>
            <a:xfrm>
              <a:off x="435540" y="679334"/>
              <a:ext cx="2332217" cy="2360120"/>
            </a:xfrm>
            <a:prstGeom prst="ellipse">
              <a:avLst/>
            </a:prstGeom>
            <a:solidFill>
              <a:srgbClr val="FFFFFF"/>
            </a:solidFill>
            <a:ln w="88900" cmpd="sng">
              <a:gradFill flip="none" rotWithShape="1">
                <a:gsLst>
                  <a:gs pos="27000">
                    <a:srgbClr val="004685"/>
                  </a:gs>
                  <a:gs pos="100000">
                    <a:srgbClr val="00A4EA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outerShdw blurRad="60325" dist="38100" dir="2700000" algn="tl" rotWithShape="0">
                <a:srgbClr val="000000">
                  <a:alpha val="29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B1E909-E93A-980E-6B64-24766D1F3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732" y="890348"/>
              <a:ext cx="1891832" cy="189183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7366A6D-1A03-9330-9C0D-972A2B2CCCD4}"/>
              </a:ext>
            </a:extLst>
          </p:cNvPr>
          <p:cNvGrpSpPr/>
          <p:nvPr/>
        </p:nvGrpSpPr>
        <p:grpSpPr>
          <a:xfrm>
            <a:off x="6224076" y="3673425"/>
            <a:ext cx="2291047" cy="2236334"/>
            <a:chOff x="2273300" y="2438400"/>
            <a:chExt cx="1854200" cy="1854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1372DDF-FE14-B16F-B3CB-F1BAC956F3B6}"/>
                </a:ext>
              </a:extLst>
            </p:cNvPr>
            <p:cNvSpPr/>
            <p:nvPr/>
          </p:nvSpPr>
          <p:spPr>
            <a:xfrm>
              <a:off x="2273300" y="2438400"/>
              <a:ext cx="1854200" cy="1854200"/>
            </a:xfrm>
            <a:prstGeom prst="ellipse">
              <a:avLst/>
            </a:prstGeom>
            <a:solidFill>
              <a:srgbClr val="FFFFFF"/>
            </a:solidFill>
            <a:ln w="88900" cmpd="sng">
              <a:gradFill flip="none" rotWithShape="1">
                <a:gsLst>
                  <a:gs pos="27000">
                    <a:srgbClr val="004685"/>
                  </a:gs>
                  <a:gs pos="100000">
                    <a:srgbClr val="00A4EA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outerShdw blurRad="60325" dist="38100" dir="2700000" algn="tl" rotWithShape="0">
                <a:srgbClr val="000000">
                  <a:alpha val="29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04394A-3610-C9B2-D226-E81E0F59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0860" y="2776035"/>
              <a:ext cx="1479079" cy="1115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08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8" name="Rectangle 205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n-GB" sz="4200" dirty="0">
                <a:solidFill>
                  <a:srgbClr val="FFFFFF"/>
                </a:solidFill>
              </a:rPr>
              <a:t>Parkinson’s Research: the Neuroprogressive &amp; Dementia Research Network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640" y="4398682"/>
            <a:ext cx="8692041" cy="2270678"/>
          </a:xfrm>
        </p:spPr>
        <p:txBody>
          <a:bodyPr rtlCol="0" anchor="ctr">
            <a:normAutofit/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1000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/>
                </a:solidFill>
              </a:rPr>
              <a:t>Celebrating Scottish Research Conference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/>
                </a:solidFill>
              </a:rPr>
              <a:t>13 June 2024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/>
                </a:solidFill>
              </a:rPr>
              <a:t>Gordon Duncan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/>
                </a:solidFill>
              </a:rPr>
              <a:t>NHS Lothian &amp; University of Edinburgh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1000" dirty="0"/>
          </a:p>
        </p:txBody>
      </p:sp>
      <p:pic>
        <p:nvPicPr>
          <p:cNvPr id="3" name="Picture 4" descr="NHS-Lothian">
            <a:extLst>
              <a:ext uri="{FF2B5EF4-FFF2-40B4-BE49-F238E27FC236}">
                <a16:creationId xmlns:a16="http://schemas.microsoft.com/office/drawing/2014/main" id="{6ABF1B04-5091-2CA4-F2E1-6517A0E52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0350"/>
            <a:ext cx="1365250" cy="136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UoE.png">
            <a:extLst>
              <a:ext uri="{FF2B5EF4-FFF2-40B4-BE49-F238E27FC236}">
                <a16:creationId xmlns:a16="http://schemas.microsoft.com/office/drawing/2014/main" id="{3D697403-6C7A-4CB0-B275-B6845669F67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6336" y="289522"/>
            <a:ext cx="1130501" cy="1064425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pic="http://schemas.openxmlformats.org/drawingml/2006/picture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BA6A4C-D419-D875-200B-2E436DCA3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74" y="4626070"/>
            <a:ext cx="1806799" cy="17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1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 dirty="0">
                <a:solidFill>
                  <a:srgbClr val="FFFFFF"/>
                </a:solidFill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n-GB" sz="1700" dirty="0"/>
              <a:t>NHS Lothian NRS Clinician</a:t>
            </a:r>
          </a:p>
          <a:p>
            <a:r>
              <a:rPr lang="en-GB" sz="1700" dirty="0"/>
              <a:t>NHS Lothian PI clinical studies</a:t>
            </a:r>
          </a:p>
          <a:p>
            <a:r>
              <a:rPr lang="en-GB" sz="1700" dirty="0"/>
              <a:t>Lecture &amp; Travel fees: GE Healthcare and </a:t>
            </a:r>
            <a:r>
              <a:rPr lang="en-GB" sz="1700" dirty="0" err="1"/>
              <a:t>Bial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982279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7788C-4462-0360-A9EA-4E431C0B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r>
              <a:rPr lang="en-GB" sz="4500"/>
              <a:t>Key messages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7DF427-48F2-B05A-EC20-2CC93AFA1F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523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Parkinson’s disease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ABF2BC-373A-C35C-BCF1-C72DFB8F8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1817 – Dr James Parkinson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E716D-D345-40D9-9E1D-9F843A35F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Loss of neurones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0F52C5-B12B-7E8F-AC20-34D3575823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Dopaminergic</a:t>
            </a:r>
          </a:p>
          <a:p>
            <a:r>
              <a:rPr lang="en-GB" dirty="0"/>
              <a:t>Cholinergic</a:t>
            </a:r>
          </a:p>
          <a:p>
            <a:r>
              <a:rPr lang="en-GB" dirty="0"/>
              <a:t>Noradrenergic</a:t>
            </a:r>
          </a:p>
          <a:p>
            <a:r>
              <a:rPr lang="en-GB" dirty="0"/>
              <a:t>Serotonergic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752" y="2140026"/>
            <a:ext cx="4421890" cy="229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524" y="2360384"/>
            <a:ext cx="2812355" cy="41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09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68" name="Rectangle 14336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70" name="Rectangle 14336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72" name="Rectangle 14337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74" name="Rectangle 14337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76" name="Freeform: Shape 143375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78" name="Rectangle 14337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62" name="Title 1"/>
          <p:cNvSpPr>
            <a:spLocks noGrp="1"/>
          </p:cNvSpPr>
          <p:nvPr>
            <p:ph type="title" idx="4294967295"/>
          </p:nvPr>
        </p:nvSpPr>
        <p:spPr>
          <a:xfrm>
            <a:off x="439858" y="1683756"/>
            <a:ext cx="2336449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Motor &amp; Movement</a:t>
            </a:r>
          </a:p>
        </p:txBody>
      </p:sp>
      <p:graphicFrame>
        <p:nvGraphicFramePr>
          <p:cNvPr id="143364" name="Content Placeholder 2">
            <a:extLst>
              <a:ext uri="{FF2B5EF4-FFF2-40B4-BE49-F238E27FC236}">
                <a16:creationId xmlns:a16="http://schemas.microsoft.com/office/drawing/2014/main" id="{D8A21B9E-F8C9-FAAB-3E2B-CA342EB7914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347864" y="764704"/>
          <a:ext cx="5331049" cy="543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05001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2336449" cy="2396359"/>
          </a:xfrm>
        </p:spPr>
        <p:txBody>
          <a:bodyPr anchor="b">
            <a:normAutofit/>
          </a:bodyPr>
          <a:lstStyle/>
          <a:p>
            <a:pPr algn="l"/>
            <a:r>
              <a:rPr lang="en-GB" sz="3500" dirty="0">
                <a:solidFill>
                  <a:srgbClr val="FFFFFF"/>
                </a:solidFill>
              </a:rPr>
              <a:t>Non</a:t>
            </a:r>
            <a:br>
              <a:rPr lang="en-GB" sz="3500" dirty="0">
                <a:solidFill>
                  <a:srgbClr val="FFFFFF"/>
                </a:solidFill>
              </a:rPr>
            </a:br>
            <a:r>
              <a:rPr lang="en-GB" sz="3500" dirty="0">
                <a:solidFill>
                  <a:srgbClr val="FFFFFF"/>
                </a:solidFill>
              </a:rPr>
              <a:t>Motor</a:t>
            </a:r>
            <a:br>
              <a:rPr lang="en-GB" sz="3500" dirty="0">
                <a:solidFill>
                  <a:srgbClr val="FFFFFF"/>
                </a:solidFill>
              </a:rPr>
            </a:br>
            <a:r>
              <a:rPr lang="en-GB" sz="3500" dirty="0">
                <a:solidFill>
                  <a:srgbClr val="FFFFFF"/>
                </a:solidFill>
              </a:rPr>
              <a:t>Features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48EC861D-8FFD-4682-0A4E-954FA104B1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75856" y="764704"/>
          <a:ext cx="5616623" cy="543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9964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GB" sz="3200" b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is vital to address unmet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2" y="1885278"/>
            <a:ext cx="8331943" cy="4352033"/>
          </a:xfrm>
        </p:spPr>
        <p:txBody>
          <a:bodyPr anchor="ctr">
            <a:normAutofit/>
          </a:bodyPr>
          <a:lstStyle/>
          <a:p>
            <a:pPr marL="289322" indent="-289322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Therapies to stop, slow or reverse the pathological progression of Parkinson’s</a:t>
            </a:r>
          </a:p>
          <a:p>
            <a:pPr marL="289322" indent="-289322">
              <a:buFont typeface="+mj-lt"/>
              <a:buAutoNum type="arabicPeriod"/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9322" indent="-289322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treatments of complex motor problems</a:t>
            </a:r>
          </a:p>
          <a:p>
            <a:pPr marL="289322" indent="-289322">
              <a:buFont typeface="+mj-lt"/>
              <a:buAutoNum type="arabicPeriod"/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9322" indent="-289322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treatments for non-motor features</a:t>
            </a:r>
          </a:p>
          <a:p>
            <a:pPr marL="546497" lvl="1" indent="-289322"/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Constipation, sleep, mood, memory, thinking, sleep, low blood pressure, urinary, sweating…</a:t>
            </a:r>
          </a:p>
        </p:txBody>
      </p:sp>
    </p:spTree>
    <p:extLst>
      <p:ext uri="{BB962C8B-B14F-4D97-AF65-F5344CB8AC3E}">
        <p14:creationId xmlns:p14="http://schemas.microsoft.com/office/powerpoint/2010/main" val="338925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 dirty="0">
                <a:solidFill>
                  <a:srgbClr val="FFFFFF"/>
                </a:solidFill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n-GB" sz="1700" dirty="0"/>
              <a:t>NHS Lothian NRS Clinician</a:t>
            </a:r>
          </a:p>
          <a:p>
            <a:r>
              <a:rPr lang="en-GB" sz="1700" dirty="0"/>
              <a:t>NHS Lothian PI clinical studies</a:t>
            </a:r>
          </a:p>
          <a:p>
            <a:r>
              <a:rPr lang="en-GB" sz="1700" dirty="0"/>
              <a:t>Lecture &amp; Travel fees: GE Healthcare and </a:t>
            </a:r>
            <a:r>
              <a:rPr lang="en-GB" sz="1700" dirty="0" err="1"/>
              <a:t>Bial</a:t>
            </a:r>
            <a:endParaRPr lang="en-GB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B2FE-2497-B205-1CAD-19442318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Parkinson’s studies and the NDN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18621-254C-A7E8-571F-C78FFA9CE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87777"/>
            <a:ext cx="3868340" cy="823912"/>
          </a:xfrm>
        </p:spPr>
        <p:txBody>
          <a:bodyPr/>
          <a:lstStyle/>
          <a:p>
            <a:r>
              <a:rPr lang="en-GB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Disease–modifying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077C5-04F8-90ED-8CBF-36E8F2AAC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32644"/>
            <a:ext cx="3868340" cy="4660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err="1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Bial</a:t>
            </a: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Activate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Luma/Lighthouse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PADOVA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Exenatide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 Probiotic</a:t>
            </a:r>
          </a:p>
          <a:p>
            <a:pPr marL="0" indent="0">
              <a:buNone/>
            </a:pPr>
            <a:endParaRPr lang="en-GB" sz="18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 err="1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ASPro</a:t>
            </a: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EJS-ACT (PD MAMS)</a:t>
            </a:r>
          </a:p>
          <a:p>
            <a:pPr marL="0" indent="0">
              <a:buNone/>
            </a:pPr>
            <a:endParaRPr lang="en-GB" sz="18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 PD and Genetics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ROPAD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LIPAD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 Frontline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ECFF8-85E5-8303-DE66-2F92B0A14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79001"/>
            <a:ext cx="3887391" cy="823912"/>
          </a:xfrm>
        </p:spPr>
        <p:txBody>
          <a:bodyPr/>
          <a:lstStyle/>
          <a:p>
            <a:r>
              <a:rPr lang="en-GB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Symptoms: Motor and Non-motor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3C966-4298-A6B1-2244-270832672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820" y="1832644"/>
            <a:ext cx="3887391" cy="44766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 motor: </a:t>
            </a:r>
            <a:r>
              <a:rPr lang="en-GB" sz="1900" dirty="0" err="1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AbbVIe</a:t>
            </a: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Pump</a:t>
            </a:r>
          </a:p>
          <a:p>
            <a:pPr marL="0" indent="0">
              <a:buNone/>
            </a:pPr>
            <a:endParaRPr lang="en-GB" sz="19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Falls: CHIEF-PD</a:t>
            </a:r>
          </a:p>
          <a:p>
            <a:pPr marL="0" indent="0">
              <a:buNone/>
            </a:pPr>
            <a:endParaRPr lang="en-GB" sz="19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Voice and Speech: PD COMM</a:t>
            </a:r>
          </a:p>
          <a:p>
            <a:pPr marL="0" indent="0">
              <a:buNone/>
            </a:pPr>
            <a:endParaRPr lang="en-GB" sz="19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Urinary symptoms: START-UP</a:t>
            </a:r>
          </a:p>
          <a:p>
            <a:pPr marL="0" indent="0">
              <a:buNone/>
            </a:pPr>
            <a:endParaRPr lang="en-GB" sz="19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 Dementia: COBALT</a:t>
            </a:r>
          </a:p>
          <a:p>
            <a:pPr marL="0" indent="0">
              <a:buNone/>
            </a:pPr>
            <a:endParaRPr lang="en-GB" sz="19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Hallucinations: TOPHAT and CANPDP</a:t>
            </a:r>
          </a:p>
          <a:p>
            <a:pPr marL="0" indent="0">
              <a:buNone/>
            </a:pPr>
            <a:endParaRPr lang="en-GB" sz="19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 Brain Stimulation: </a:t>
            </a:r>
            <a:r>
              <a:rPr lang="en-GB" sz="1900" dirty="0" err="1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Vercise</a:t>
            </a:r>
            <a:endParaRPr lang="en-GB" sz="19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86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6092D2-46FE-FB45-9196-1DAE3EC9F12C}"/>
              </a:ext>
            </a:extLst>
          </p:cNvPr>
          <p:cNvSpPr/>
          <p:nvPr/>
        </p:nvSpPr>
        <p:spPr>
          <a:xfrm>
            <a:off x="0" y="836384"/>
            <a:ext cx="9144000" cy="609629"/>
          </a:xfrm>
          <a:prstGeom prst="rect">
            <a:avLst/>
          </a:prstGeom>
          <a:gradFill flip="none" rotWithShape="1">
            <a:gsLst>
              <a:gs pos="0">
                <a:srgbClr val="004685"/>
              </a:gs>
              <a:gs pos="19000">
                <a:srgbClr val="00A4EA"/>
              </a:gs>
              <a:gs pos="65000">
                <a:srgbClr val="004685"/>
              </a:gs>
              <a:gs pos="99000">
                <a:srgbClr val="00A4EA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468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902713"/>
            <a:ext cx="8172450" cy="486890"/>
          </a:xfrm>
        </p:spPr>
        <p:txBody>
          <a:bodyPr>
            <a:normAutofit/>
          </a:bodyPr>
          <a:lstStyle/>
          <a:p>
            <a:r>
              <a:rPr lang="en-GB" sz="2100" b="0" i="1" dirty="0">
                <a:solidFill>
                  <a:schemeClr val="bg1"/>
                </a:solidFill>
              </a:rPr>
              <a:t>Delivering research excellence in NHS Lothian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9C959C-BDE2-5C47-A75A-3CE20B6918EC}"/>
              </a:ext>
            </a:extLst>
          </p:cNvPr>
          <p:cNvSpPr/>
          <p:nvPr/>
        </p:nvSpPr>
        <p:spPr>
          <a:xfrm>
            <a:off x="0" y="5517232"/>
            <a:ext cx="9144000" cy="459356"/>
          </a:xfrm>
          <a:prstGeom prst="rect">
            <a:avLst/>
          </a:prstGeom>
          <a:solidFill>
            <a:srgbClr val="004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4685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AD3467-D137-6A48-96E4-E4B707215A68}"/>
              </a:ext>
            </a:extLst>
          </p:cNvPr>
          <p:cNvSpPr txBox="1"/>
          <p:nvPr/>
        </p:nvSpPr>
        <p:spPr>
          <a:xfrm>
            <a:off x="2337455" y="1917400"/>
            <a:ext cx="42247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Permission to Contact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6C7A5E0-F7D3-C743-A8F1-1E67E32356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55" y="5642483"/>
            <a:ext cx="220834" cy="22083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B2D9E7D-8260-7446-A9C5-54615A2B5727}"/>
              </a:ext>
            </a:extLst>
          </p:cNvPr>
          <p:cNvSpPr txBox="1"/>
          <p:nvPr/>
        </p:nvSpPr>
        <p:spPr>
          <a:xfrm>
            <a:off x="565335" y="5607508"/>
            <a:ext cx="24520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www.nrs.org.uk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A30841-0C55-4B4C-AEB6-330B2FE89048}"/>
              </a:ext>
            </a:extLst>
          </p:cNvPr>
          <p:cNvSpPr txBox="1"/>
          <p:nvPr/>
        </p:nvSpPr>
        <p:spPr>
          <a:xfrm>
            <a:off x="7086600" y="5601695"/>
            <a:ext cx="18182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NHS Research Scotland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F5A473E-BC69-294E-BBBE-E76E839A8E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457" y="5616219"/>
            <a:ext cx="263278" cy="2632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0FF5E10-141E-9C4E-A258-1F638363E7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658" y="5633471"/>
            <a:ext cx="236033" cy="23603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873DD9A-F380-3C4E-A314-C998DBB704E6}"/>
              </a:ext>
            </a:extLst>
          </p:cNvPr>
          <p:cNvSpPr txBox="1"/>
          <p:nvPr/>
        </p:nvSpPr>
        <p:spPr>
          <a:xfrm>
            <a:off x="3900781" y="5601695"/>
            <a:ext cx="18891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NHSResearchScot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61C-FFD5-2741-96B9-9AF9402BDC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1371" y="1171707"/>
            <a:ext cx="1657219" cy="1657219"/>
          </a:xfrm>
          <a:prstGeom prst="ellipse">
            <a:avLst/>
          </a:prstGeom>
          <a:ln w="114300">
            <a:gradFill>
              <a:gsLst>
                <a:gs pos="0">
                  <a:srgbClr val="003D6E"/>
                </a:gs>
                <a:gs pos="57000">
                  <a:srgbClr val="00A4EA"/>
                </a:gs>
                <a:gs pos="100000">
                  <a:srgbClr val="003D6E"/>
                </a:gs>
              </a:gsLst>
              <a:lin ang="5400000" scaled="1"/>
            </a:gradFill>
          </a:ln>
        </p:spPr>
      </p:pic>
      <p:grpSp>
        <p:nvGrpSpPr>
          <p:cNvPr id="3" name="Group 19">
            <a:extLst>
              <a:ext uri="{FF2B5EF4-FFF2-40B4-BE49-F238E27FC236}">
                <a16:creationId xmlns:a16="http://schemas.microsoft.com/office/drawing/2014/main" id="{24C70569-B909-4D40-8A98-5397383B3CC9}"/>
              </a:ext>
            </a:extLst>
          </p:cNvPr>
          <p:cNvGrpSpPr/>
          <p:nvPr/>
        </p:nvGrpSpPr>
        <p:grpSpPr>
          <a:xfrm>
            <a:off x="451509" y="1604365"/>
            <a:ext cx="1533379" cy="1551725"/>
            <a:chOff x="2273300" y="2438400"/>
            <a:chExt cx="1854200" cy="18542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F353A5-2B76-9846-BC3F-87BDDC76DC05}"/>
                </a:ext>
              </a:extLst>
            </p:cNvPr>
            <p:cNvSpPr/>
            <p:nvPr/>
          </p:nvSpPr>
          <p:spPr>
            <a:xfrm>
              <a:off x="2273300" y="2438400"/>
              <a:ext cx="1854200" cy="1854200"/>
            </a:xfrm>
            <a:prstGeom prst="ellipse">
              <a:avLst/>
            </a:prstGeom>
            <a:solidFill>
              <a:srgbClr val="FFFFFF"/>
            </a:solidFill>
            <a:ln w="88900" cmpd="sng">
              <a:gradFill flip="none" rotWithShape="1">
                <a:gsLst>
                  <a:gs pos="27000">
                    <a:srgbClr val="004685"/>
                  </a:gs>
                  <a:gs pos="100000">
                    <a:srgbClr val="00A4EA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outerShdw blurRad="60325" dist="38100" dir="2700000" algn="tl" rotWithShape="0">
                <a:srgbClr val="000000">
                  <a:alpha val="29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6E35DB6-15F0-604A-A433-9800C9EB8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0860" y="2776035"/>
              <a:ext cx="1479079" cy="111542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60D43F7-3052-134B-8B53-06795D8A6842}"/>
              </a:ext>
            </a:extLst>
          </p:cNvPr>
          <p:cNvSpPr txBox="1"/>
          <p:nvPr/>
        </p:nvSpPr>
        <p:spPr>
          <a:xfrm>
            <a:off x="495384" y="3214688"/>
            <a:ext cx="799139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tri-fold leaflet developed for patients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 completes Permission to Contact form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Registers their interest in research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Details held on a secure database in HIC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obligation </a:t>
            </a: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take part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Gives NDN permission to contact you about research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PTC forms can be sent out with appointment letters or given to  patients during or after clinic visits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GB" sz="1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B5BA60D-4E8D-49C6-98C5-E346F39BE2A7}"/>
              </a:ext>
            </a:extLst>
          </p:cNvPr>
          <p:cNvSpPr txBox="1">
            <a:spLocks/>
          </p:cNvSpPr>
          <p:nvPr/>
        </p:nvSpPr>
        <p:spPr>
          <a:xfrm>
            <a:off x="514351" y="3209925"/>
            <a:ext cx="4568951" cy="20653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03D899-FEE1-4B29-8AD7-67419D964A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3037" t="21153" r="12026" b="16512"/>
          <a:stretch/>
        </p:blipFill>
        <p:spPr>
          <a:xfrm>
            <a:off x="4724156" y="2708920"/>
            <a:ext cx="4312340" cy="2017768"/>
          </a:xfrm>
          <a:prstGeom prst="rect">
            <a:avLst/>
          </a:prstGeom>
          <a:ln w="127000" cap="rnd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25400"/>
          </a:effectLst>
          <a:scene3d>
            <a:camera prst="perspectiveContrastingLeftFacing"/>
            <a:lightRig rig="brightRoom" dir="t"/>
          </a:scene3d>
          <a:sp3d contourW="6350" prstMaterial="powder">
            <a:bevelT w="50800" h="635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3766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232" y="4960758"/>
            <a:ext cx="5097259" cy="123608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800" dirty="0"/>
              <a:t>Research Interest Groups – throughout Scotland</a:t>
            </a:r>
          </a:p>
        </p:txBody>
      </p:sp>
      <p:pic>
        <p:nvPicPr>
          <p:cNvPr id="4" name="Content Placeholder 3" descr="ERIG-group-photo-scaled-1-1024x576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r="-1" b="8413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D2EEB5-F5B4-4BDA-8293-9A997C129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70463" y="5121601"/>
            <a:ext cx="0" cy="9144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92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B8A25-4740-2673-BB54-1EDBBFFE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200" b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Information: UK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FA391-D85E-FF8D-61E8-7E858BD50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Parkinson’s UK</a:t>
            </a: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https://www.parkinsons.org.uk/research/take-part-research</a:t>
            </a:r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Interest Groups</a:t>
            </a: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https://www.edinburghparkinsons.org/research-interest/</a:t>
            </a:r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 Parkinson’s</a:t>
            </a: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https://cureparkinsons.org.uk/</a:t>
            </a:r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Michael J Fox Foundation</a:t>
            </a: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https://www.michaeljfox.org/</a:t>
            </a:r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Silver Bullet</a:t>
            </a:r>
          </a:p>
          <a:p>
            <a:pPr marL="0" indent="0">
              <a:buNone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https://nosilverbullet4pd.com/</a:t>
            </a:r>
            <a:endParaRPr lang="en-GB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28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7" name="Rectangle 14344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8" name="Rectangle 14346">
            <a:extLst>
              <a:ext uri="{FF2B5EF4-FFF2-40B4-BE49-F238E27FC236}">
                <a16:creationId xmlns:a16="http://schemas.microsoft.com/office/drawing/2014/main" id="{E85CCF60-79A2-440A-86A2-1A64A59F7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59" name="Rectangle 14348">
            <a:extLst>
              <a:ext uri="{FF2B5EF4-FFF2-40B4-BE49-F238E27FC236}">
                <a16:creationId xmlns:a16="http://schemas.microsoft.com/office/drawing/2014/main" id="{3F2162BA-EECD-43E0-99D9-C00B194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2900" y="8482"/>
            <a:ext cx="2676207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60" name="Freeform: Shape 14350">
            <a:extLst>
              <a:ext uri="{FF2B5EF4-FFF2-40B4-BE49-F238E27FC236}">
                <a16:creationId xmlns:a16="http://schemas.microsoft.com/office/drawing/2014/main" id="{160DB805-F71F-46BB-A8CC-74F6D8306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61" name="Rectangle 14352">
            <a:extLst>
              <a:ext uri="{FF2B5EF4-FFF2-40B4-BE49-F238E27FC236}">
                <a16:creationId xmlns:a16="http://schemas.microsoft.com/office/drawing/2014/main" id="{6F91054C-3439-420E-88EB-F0A5637EC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5305" y="2759383"/>
            <a:ext cx="2171679" cy="2834223"/>
          </a:xfrm>
        </p:spPr>
        <p:txBody>
          <a:bodyPr anchor="t">
            <a:normAutofit/>
          </a:bodyPr>
          <a:lstStyle/>
          <a:p>
            <a:pPr algn="l"/>
            <a:r>
              <a:rPr lang="en-GB" sz="3500" b="1">
                <a:solidFill>
                  <a:srgbClr val="FFFFFF"/>
                </a:solidFill>
              </a:rPr>
              <a:t>Thank you</a:t>
            </a:r>
            <a:endParaRPr lang="en-GB" sz="3500">
              <a:solidFill>
                <a:srgbClr val="FFFFFF"/>
              </a:solidFill>
            </a:endParaRPr>
          </a:p>
        </p:txBody>
      </p:sp>
      <p:pic>
        <p:nvPicPr>
          <p:cNvPr id="14340" name="Picture 4" descr="NHS-Lothia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24076" y="1071510"/>
            <a:ext cx="2283389" cy="2283389"/>
          </a:xfrm>
          <a:prstGeom prst="rect">
            <a:avLst/>
          </a:prstGeom>
          <a:noFill/>
        </p:spPr>
      </p:pic>
      <p:pic>
        <p:nvPicPr>
          <p:cNvPr id="6" name="Picture 5" descr="UoE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8926" y="3673425"/>
            <a:ext cx="2291050" cy="1805656"/>
          </a:xfrm>
          <a:prstGeom prst="rect">
            <a:avLst/>
          </a:prstGeom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ma14="http://schemas.microsoft.com/office/mac/drawingml/2011/main" xmlns:pic="http://schemas.openxmlformats.org/drawingml/2006/picture" xmlns:lc="http://schemas.openxmlformats.org/drawingml/2006/lockedCanvas"/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F6D619-C92D-182A-5F63-B1C089B69401}"/>
              </a:ext>
            </a:extLst>
          </p:cNvPr>
          <p:cNvGrpSpPr/>
          <p:nvPr/>
        </p:nvGrpSpPr>
        <p:grpSpPr>
          <a:xfrm>
            <a:off x="3710017" y="917986"/>
            <a:ext cx="2279959" cy="2436913"/>
            <a:chOff x="435540" y="679334"/>
            <a:chExt cx="2332217" cy="23601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4B5B3C2-F58A-1751-8825-AFC1C2C04752}"/>
                </a:ext>
              </a:extLst>
            </p:cNvPr>
            <p:cNvSpPr/>
            <p:nvPr/>
          </p:nvSpPr>
          <p:spPr>
            <a:xfrm>
              <a:off x="435540" y="679334"/>
              <a:ext cx="2332217" cy="2360120"/>
            </a:xfrm>
            <a:prstGeom prst="ellipse">
              <a:avLst/>
            </a:prstGeom>
            <a:solidFill>
              <a:srgbClr val="FFFFFF"/>
            </a:solidFill>
            <a:ln w="88900" cmpd="sng">
              <a:gradFill flip="none" rotWithShape="1">
                <a:gsLst>
                  <a:gs pos="27000">
                    <a:srgbClr val="004685"/>
                  </a:gs>
                  <a:gs pos="100000">
                    <a:srgbClr val="00A4EA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outerShdw blurRad="60325" dist="38100" dir="2700000" algn="tl" rotWithShape="0">
                <a:srgbClr val="000000">
                  <a:alpha val="29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B1E909-E93A-980E-6B64-24766D1F3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732" y="890348"/>
              <a:ext cx="1891832" cy="189183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7366A6D-1A03-9330-9C0D-972A2B2CCCD4}"/>
              </a:ext>
            </a:extLst>
          </p:cNvPr>
          <p:cNvGrpSpPr/>
          <p:nvPr/>
        </p:nvGrpSpPr>
        <p:grpSpPr>
          <a:xfrm>
            <a:off x="6224076" y="3673425"/>
            <a:ext cx="2291047" cy="2236334"/>
            <a:chOff x="2273300" y="2438400"/>
            <a:chExt cx="1854200" cy="1854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1372DDF-FE14-B16F-B3CB-F1BAC956F3B6}"/>
                </a:ext>
              </a:extLst>
            </p:cNvPr>
            <p:cNvSpPr/>
            <p:nvPr/>
          </p:nvSpPr>
          <p:spPr>
            <a:xfrm>
              <a:off x="2273300" y="2438400"/>
              <a:ext cx="1854200" cy="1854200"/>
            </a:xfrm>
            <a:prstGeom prst="ellipse">
              <a:avLst/>
            </a:prstGeom>
            <a:solidFill>
              <a:srgbClr val="FFFFFF"/>
            </a:solidFill>
            <a:ln w="88900" cmpd="sng">
              <a:gradFill flip="none" rotWithShape="1">
                <a:gsLst>
                  <a:gs pos="27000">
                    <a:srgbClr val="004685"/>
                  </a:gs>
                  <a:gs pos="100000">
                    <a:srgbClr val="00A4EA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outerShdw blurRad="60325" dist="38100" dir="2700000" algn="tl" rotWithShape="0">
                <a:srgbClr val="000000">
                  <a:alpha val="29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04394A-3610-C9B2-D226-E81E0F59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0860" y="2776035"/>
              <a:ext cx="1479079" cy="1115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885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7788C-4462-0360-A9EA-4E431C0B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r>
              <a:rPr lang="en-GB" sz="4500"/>
              <a:t>Key messages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7DF427-48F2-B05A-EC20-2CC93AFA1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004679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472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Parkinson’s disease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ABF2BC-373A-C35C-BCF1-C72DFB8F8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1817 – Dr James Parkinson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E716D-D345-40D9-9E1D-9F843A35F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Loss of neurones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0F52C5-B12B-7E8F-AC20-34D3575823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Dopaminergic</a:t>
            </a:r>
          </a:p>
          <a:p>
            <a:r>
              <a:rPr lang="en-GB" dirty="0"/>
              <a:t>Cholinergic</a:t>
            </a:r>
          </a:p>
          <a:p>
            <a:r>
              <a:rPr lang="en-GB" dirty="0"/>
              <a:t>Noradrenergic</a:t>
            </a:r>
          </a:p>
          <a:p>
            <a:r>
              <a:rPr lang="en-GB" dirty="0"/>
              <a:t>Serotonergic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752" y="2140026"/>
            <a:ext cx="4421890" cy="229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524" y="2360384"/>
            <a:ext cx="2812355" cy="41126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68" name="Rectangle 14336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70" name="Rectangle 14336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72" name="Rectangle 14337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74" name="Rectangle 14337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76" name="Freeform: Shape 143375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78" name="Rectangle 14337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62" name="Title 1"/>
          <p:cNvSpPr>
            <a:spLocks noGrp="1"/>
          </p:cNvSpPr>
          <p:nvPr>
            <p:ph type="title" idx="4294967295"/>
          </p:nvPr>
        </p:nvSpPr>
        <p:spPr>
          <a:xfrm>
            <a:off x="439858" y="1683756"/>
            <a:ext cx="2336449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Motor &amp; Movement</a:t>
            </a:r>
          </a:p>
        </p:txBody>
      </p:sp>
      <p:graphicFrame>
        <p:nvGraphicFramePr>
          <p:cNvPr id="143364" name="Content Placeholder 2">
            <a:extLst>
              <a:ext uri="{FF2B5EF4-FFF2-40B4-BE49-F238E27FC236}">
                <a16:creationId xmlns:a16="http://schemas.microsoft.com/office/drawing/2014/main" id="{D8A21B9E-F8C9-FAAB-3E2B-CA342EB7914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347864" y="764704"/>
          <a:ext cx="5331049" cy="543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08743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2336449" cy="2396359"/>
          </a:xfrm>
        </p:spPr>
        <p:txBody>
          <a:bodyPr anchor="b">
            <a:normAutofit/>
          </a:bodyPr>
          <a:lstStyle/>
          <a:p>
            <a:pPr algn="l"/>
            <a:r>
              <a:rPr lang="en-GB" sz="3500" dirty="0">
                <a:solidFill>
                  <a:srgbClr val="FFFFFF"/>
                </a:solidFill>
              </a:rPr>
              <a:t>Non</a:t>
            </a:r>
            <a:br>
              <a:rPr lang="en-GB" sz="3500" dirty="0">
                <a:solidFill>
                  <a:srgbClr val="FFFFFF"/>
                </a:solidFill>
              </a:rPr>
            </a:br>
            <a:r>
              <a:rPr lang="en-GB" sz="3500" dirty="0">
                <a:solidFill>
                  <a:srgbClr val="FFFFFF"/>
                </a:solidFill>
              </a:rPr>
              <a:t>Motor</a:t>
            </a:r>
            <a:br>
              <a:rPr lang="en-GB" sz="3500" dirty="0">
                <a:solidFill>
                  <a:srgbClr val="FFFFFF"/>
                </a:solidFill>
              </a:rPr>
            </a:br>
            <a:r>
              <a:rPr lang="en-GB" sz="3500" dirty="0">
                <a:solidFill>
                  <a:srgbClr val="FFFFFF"/>
                </a:solidFill>
              </a:rPr>
              <a:t>Features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48EC861D-8FFD-4682-0A4E-954FA104B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586644"/>
              </p:ext>
            </p:extLst>
          </p:nvPr>
        </p:nvGraphicFramePr>
        <p:xfrm>
          <a:off x="3275856" y="764704"/>
          <a:ext cx="5616623" cy="543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89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GB" sz="3200" b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is vital to address unmet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2" y="1885278"/>
            <a:ext cx="8331943" cy="4352033"/>
          </a:xfrm>
        </p:spPr>
        <p:txBody>
          <a:bodyPr anchor="ctr">
            <a:normAutofit/>
          </a:bodyPr>
          <a:lstStyle/>
          <a:p>
            <a:pPr marL="289322" indent="-289322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Therapies to stop, slow or reverse the pathological progression of Parkinson’s</a:t>
            </a:r>
          </a:p>
          <a:p>
            <a:pPr marL="289322" indent="-289322">
              <a:buFont typeface="+mj-lt"/>
              <a:buAutoNum type="arabicPeriod"/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9322" indent="-289322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treatments of complex motor problems</a:t>
            </a:r>
          </a:p>
          <a:p>
            <a:pPr marL="289322" indent="-289322">
              <a:buFont typeface="+mj-lt"/>
              <a:buAutoNum type="arabicPeriod"/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9322" indent="-289322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treatments for non-motor features</a:t>
            </a:r>
          </a:p>
          <a:p>
            <a:pPr marL="546497" lvl="1" indent="-289322"/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Constipation, sleep, mood, memory, thinking, sleep, low blood pressure, urinary, sweating…</a:t>
            </a:r>
          </a:p>
        </p:txBody>
      </p:sp>
    </p:spTree>
    <p:extLst>
      <p:ext uri="{BB962C8B-B14F-4D97-AF65-F5344CB8AC3E}">
        <p14:creationId xmlns:p14="http://schemas.microsoft.com/office/powerpoint/2010/main" val="194320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B2FE-2497-B205-1CAD-19442318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Parkinson’s studies and the NDN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18621-254C-A7E8-571F-C78FFA9CE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87777"/>
            <a:ext cx="3868340" cy="823912"/>
          </a:xfrm>
        </p:spPr>
        <p:txBody>
          <a:bodyPr/>
          <a:lstStyle/>
          <a:p>
            <a:r>
              <a:rPr lang="en-GB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Disease–modifying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077C5-04F8-90ED-8CBF-36E8F2AAC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32644"/>
            <a:ext cx="3868340" cy="4660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err="1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Bial</a:t>
            </a: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Activate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Luma/Lighthouse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PADOVA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Exenatide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 Probiotic</a:t>
            </a:r>
          </a:p>
          <a:p>
            <a:pPr marL="0" indent="0">
              <a:buNone/>
            </a:pPr>
            <a:endParaRPr lang="en-GB" sz="18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 err="1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ASPro</a:t>
            </a: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EJS-ACT (PD MAMS)</a:t>
            </a:r>
          </a:p>
          <a:p>
            <a:pPr marL="0" indent="0">
              <a:buNone/>
            </a:pPr>
            <a:endParaRPr lang="en-GB" sz="18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 PD and Genetics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ROPAD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LIPAD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 Frontline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ECFF8-85E5-8303-DE66-2F92B0A14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79001"/>
            <a:ext cx="3887391" cy="823912"/>
          </a:xfrm>
        </p:spPr>
        <p:txBody>
          <a:bodyPr/>
          <a:lstStyle/>
          <a:p>
            <a:r>
              <a:rPr lang="en-GB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Symptoms: Motor and Non-motor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3C966-4298-A6B1-2244-270832672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820" y="1832644"/>
            <a:ext cx="3887391" cy="44766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 motor: </a:t>
            </a:r>
            <a:r>
              <a:rPr lang="en-GB" sz="1900" dirty="0" err="1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AbbVIe</a:t>
            </a: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Pump</a:t>
            </a:r>
          </a:p>
          <a:p>
            <a:pPr marL="0" indent="0">
              <a:buNone/>
            </a:pPr>
            <a:endParaRPr lang="en-GB" sz="19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Falls: CHIEF-PD</a:t>
            </a:r>
          </a:p>
          <a:p>
            <a:pPr marL="0" indent="0">
              <a:buNone/>
            </a:pPr>
            <a:endParaRPr lang="en-GB" sz="19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Voice and Speech: PD COMM</a:t>
            </a:r>
          </a:p>
          <a:p>
            <a:pPr marL="0" indent="0">
              <a:buNone/>
            </a:pPr>
            <a:endParaRPr lang="en-GB" sz="19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Urinary symptoms: START-UP</a:t>
            </a:r>
          </a:p>
          <a:p>
            <a:pPr marL="0" indent="0">
              <a:buNone/>
            </a:pPr>
            <a:endParaRPr lang="en-GB" sz="19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 Dementia: COBALT</a:t>
            </a:r>
          </a:p>
          <a:p>
            <a:pPr marL="0" indent="0">
              <a:buNone/>
            </a:pPr>
            <a:endParaRPr lang="en-GB" sz="19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Hallucinations: TOPHAT and CANPDP</a:t>
            </a:r>
          </a:p>
          <a:p>
            <a:pPr marL="0" indent="0">
              <a:buNone/>
            </a:pPr>
            <a:endParaRPr lang="en-GB" sz="19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900" dirty="0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 Brain Stimulation: </a:t>
            </a:r>
            <a:r>
              <a:rPr lang="en-GB" sz="1900" dirty="0" err="1">
                <a:solidFill>
                  <a:srgbClr val="003D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Vercise</a:t>
            </a:r>
            <a:endParaRPr lang="en-GB" sz="1900" dirty="0">
              <a:solidFill>
                <a:srgbClr val="003D6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9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6092D2-46FE-FB45-9196-1DAE3EC9F12C}"/>
              </a:ext>
            </a:extLst>
          </p:cNvPr>
          <p:cNvSpPr/>
          <p:nvPr/>
        </p:nvSpPr>
        <p:spPr>
          <a:xfrm>
            <a:off x="0" y="836384"/>
            <a:ext cx="9144000" cy="609629"/>
          </a:xfrm>
          <a:prstGeom prst="rect">
            <a:avLst/>
          </a:prstGeom>
          <a:gradFill flip="none" rotWithShape="1">
            <a:gsLst>
              <a:gs pos="0">
                <a:srgbClr val="004685"/>
              </a:gs>
              <a:gs pos="19000">
                <a:srgbClr val="00A4EA"/>
              </a:gs>
              <a:gs pos="65000">
                <a:srgbClr val="004685"/>
              </a:gs>
              <a:gs pos="99000">
                <a:srgbClr val="00A4EA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468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902713"/>
            <a:ext cx="8172450" cy="486890"/>
          </a:xfrm>
        </p:spPr>
        <p:txBody>
          <a:bodyPr>
            <a:normAutofit/>
          </a:bodyPr>
          <a:lstStyle/>
          <a:p>
            <a:r>
              <a:rPr lang="en-GB" sz="2100" b="0" i="1" dirty="0">
                <a:solidFill>
                  <a:schemeClr val="bg1"/>
                </a:solidFill>
              </a:rPr>
              <a:t>Delivering research excellence in NHS Lothian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9C959C-BDE2-5C47-A75A-3CE20B6918EC}"/>
              </a:ext>
            </a:extLst>
          </p:cNvPr>
          <p:cNvSpPr/>
          <p:nvPr/>
        </p:nvSpPr>
        <p:spPr>
          <a:xfrm>
            <a:off x="0" y="5517232"/>
            <a:ext cx="9144000" cy="459356"/>
          </a:xfrm>
          <a:prstGeom prst="rect">
            <a:avLst/>
          </a:prstGeom>
          <a:solidFill>
            <a:srgbClr val="004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4685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AD3467-D137-6A48-96E4-E4B707215A68}"/>
              </a:ext>
            </a:extLst>
          </p:cNvPr>
          <p:cNvSpPr txBox="1"/>
          <p:nvPr/>
        </p:nvSpPr>
        <p:spPr>
          <a:xfrm>
            <a:off x="2337455" y="1917400"/>
            <a:ext cx="42247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Permission to Contact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6C7A5E0-F7D3-C743-A8F1-1E67E32356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55" y="5642483"/>
            <a:ext cx="220834" cy="22083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B2D9E7D-8260-7446-A9C5-54615A2B5727}"/>
              </a:ext>
            </a:extLst>
          </p:cNvPr>
          <p:cNvSpPr txBox="1"/>
          <p:nvPr/>
        </p:nvSpPr>
        <p:spPr>
          <a:xfrm>
            <a:off x="565335" y="5607508"/>
            <a:ext cx="24520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www.nrs.org.uk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A30841-0C55-4B4C-AEB6-330B2FE89048}"/>
              </a:ext>
            </a:extLst>
          </p:cNvPr>
          <p:cNvSpPr txBox="1"/>
          <p:nvPr/>
        </p:nvSpPr>
        <p:spPr>
          <a:xfrm>
            <a:off x="7086600" y="5601695"/>
            <a:ext cx="18182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NHS Research Scotland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F5A473E-BC69-294E-BBBE-E76E839A8E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457" y="5616219"/>
            <a:ext cx="263278" cy="2632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0FF5E10-141E-9C4E-A258-1F638363E7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658" y="5633471"/>
            <a:ext cx="236033" cy="23603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873DD9A-F380-3C4E-A314-C998DBB704E6}"/>
              </a:ext>
            </a:extLst>
          </p:cNvPr>
          <p:cNvSpPr txBox="1"/>
          <p:nvPr/>
        </p:nvSpPr>
        <p:spPr>
          <a:xfrm>
            <a:off x="3900781" y="5601695"/>
            <a:ext cx="18891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NHSResearchScot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61C-FFD5-2741-96B9-9AF9402BDC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1371" y="1171707"/>
            <a:ext cx="1657219" cy="1657219"/>
          </a:xfrm>
          <a:prstGeom prst="ellipse">
            <a:avLst/>
          </a:prstGeom>
          <a:ln w="114300">
            <a:gradFill>
              <a:gsLst>
                <a:gs pos="0">
                  <a:srgbClr val="003D6E"/>
                </a:gs>
                <a:gs pos="57000">
                  <a:srgbClr val="00A4EA"/>
                </a:gs>
                <a:gs pos="100000">
                  <a:srgbClr val="003D6E"/>
                </a:gs>
              </a:gsLst>
              <a:lin ang="5400000" scaled="1"/>
            </a:gradFill>
          </a:ln>
        </p:spPr>
      </p:pic>
      <p:grpSp>
        <p:nvGrpSpPr>
          <p:cNvPr id="3" name="Group 19">
            <a:extLst>
              <a:ext uri="{FF2B5EF4-FFF2-40B4-BE49-F238E27FC236}">
                <a16:creationId xmlns:a16="http://schemas.microsoft.com/office/drawing/2014/main" id="{24C70569-B909-4D40-8A98-5397383B3CC9}"/>
              </a:ext>
            </a:extLst>
          </p:cNvPr>
          <p:cNvGrpSpPr/>
          <p:nvPr/>
        </p:nvGrpSpPr>
        <p:grpSpPr>
          <a:xfrm>
            <a:off x="451509" y="1604365"/>
            <a:ext cx="1533379" cy="1551725"/>
            <a:chOff x="2273300" y="2438400"/>
            <a:chExt cx="1854200" cy="18542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F353A5-2B76-9846-BC3F-87BDDC76DC05}"/>
                </a:ext>
              </a:extLst>
            </p:cNvPr>
            <p:cNvSpPr/>
            <p:nvPr/>
          </p:nvSpPr>
          <p:spPr>
            <a:xfrm>
              <a:off x="2273300" y="2438400"/>
              <a:ext cx="1854200" cy="1854200"/>
            </a:xfrm>
            <a:prstGeom prst="ellipse">
              <a:avLst/>
            </a:prstGeom>
            <a:solidFill>
              <a:srgbClr val="FFFFFF"/>
            </a:solidFill>
            <a:ln w="88900" cmpd="sng">
              <a:gradFill flip="none" rotWithShape="1">
                <a:gsLst>
                  <a:gs pos="27000">
                    <a:srgbClr val="004685"/>
                  </a:gs>
                  <a:gs pos="100000">
                    <a:srgbClr val="00A4EA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outerShdw blurRad="60325" dist="38100" dir="2700000" algn="tl" rotWithShape="0">
                <a:srgbClr val="000000">
                  <a:alpha val="29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6E35DB6-15F0-604A-A433-9800C9EB8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0860" y="2776035"/>
              <a:ext cx="1479079" cy="111542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60D43F7-3052-134B-8B53-06795D8A6842}"/>
              </a:ext>
            </a:extLst>
          </p:cNvPr>
          <p:cNvSpPr txBox="1"/>
          <p:nvPr/>
        </p:nvSpPr>
        <p:spPr>
          <a:xfrm>
            <a:off x="495384" y="3214688"/>
            <a:ext cx="799139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tri-fold leaflet developed for patients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 completes Permission to Contact form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Registers their interest in research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Details held on a secure database in HIC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obligation </a:t>
            </a: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take part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Gives NDN permission to contact you about research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GB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PTC forms can be sent out with appointment letters or given to  patients during or after clinic visits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GB" sz="1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B5BA60D-4E8D-49C6-98C5-E346F39BE2A7}"/>
              </a:ext>
            </a:extLst>
          </p:cNvPr>
          <p:cNvSpPr txBox="1">
            <a:spLocks/>
          </p:cNvSpPr>
          <p:nvPr/>
        </p:nvSpPr>
        <p:spPr>
          <a:xfrm>
            <a:off x="514351" y="3209925"/>
            <a:ext cx="4568951" cy="20653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03D899-FEE1-4B29-8AD7-67419D964A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3037" t="21153" r="12026" b="16512"/>
          <a:stretch/>
        </p:blipFill>
        <p:spPr>
          <a:xfrm>
            <a:off x="4724156" y="2708920"/>
            <a:ext cx="4312340" cy="2017768"/>
          </a:xfrm>
          <a:prstGeom prst="rect">
            <a:avLst/>
          </a:prstGeom>
          <a:ln w="127000" cap="rnd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25400"/>
          </a:effectLst>
          <a:scene3d>
            <a:camera prst="perspectiveContrastingLeftFacing"/>
            <a:lightRig rig="brightRoom" dir="t"/>
          </a:scene3d>
          <a:sp3d contourW="6350" prstMaterial="powder">
            <a:bevelT w="50800" h="635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2774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6244</TotalTime>
  <Words>946</Words>
  <Application>Microsoft Office PowerPoint</Application>
  <PresentationFormat>On-screen Show (4:3)</PresentationFormat>
  <Paragraphs>242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Office Theme</vt:lpstr>
      <vt:lpstr>1_Office Theme</vt:lpstr>
      <vt:lpstr>2_Office Theme</vt:lpstr>
      <vt:lpstr>3_Office Theme</vt:lpstr>
      <vt:lpstr>Parkinson’s Research: the Neuroprogressive &amp; Dementia Research Network</vt:lpstr>
      <vt:lpstr>Disclosures</vt:lpstr>
      <vt:lpstr>Key messages</vt:lpstr>
      <vt:lpstr>Parkinson’s disease</vt:lpstr>
      <vt:lpstr>Motor &amp; Movement</vt:lpstr>
      <vt:lpstr>Non Motor Features</vt:lpstr>
      <vt:lpstr>Research is vital to address unmet needs</vt:lpstr>
      <vt:lpstr>Parkinson’s studies and the NDN</vt:lpstr>
      <vt:lpstr>Delivering research excellence in NHS Lothian</vt:lpstr>
      <vt:lpstr>Research Interest Groups – throughout Scotland</vt:lpstr>
      <vt:lpstr>Research Information: UK and beyond</vt:lpstr>
      <vt:lpstr>Thank you</vt:lpstr>
      <vt:lpstr>Parkinson’s Research: the Neuroprogressive &amp; Dementia Research Network</vt:lpstr>
      <vt:lpstr>Disclosures</vt:lpstr>
      <vt:lpstr>Key messages</vt:lpstr>
      <vt:lpstr>Parkinson’s disease</vt:lpstr>
      <vt:lpstr>Motor &amp; Movement</vt:lpstr>
      <vt:lpstr>Non Motor Features</vt:lpstr>
      <vt:lpstr>Research is vital to address unmet needs</vt:lpstr>
      <vt:lpstr>Parkinson’s studies and the NDN</vt:lpstr>
      <vt:lpstr>Delivering research excellence in NHS Lothian</vt:lpstr>
      <vt:lpstr>Research Interest Groups – throughout Scotland</vt:lpstr>
      <vt:lpstr>Research Information: UK and beyond</vt:lpstr>
      <vt:lpstr>Thank you</vt:lpstr>
    </vt:vector>
  </TitlesOfParts>
  <Company>NHS Lothian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Gordon Duncan</dc:creator>
  <cp:lastModifiedBy>Helen Davidson</cp:lastModifiedBy>
  <cp:revision>1126</cp:revision>
  <cp:lastPrinted>2023-04-25T15:08:05Z</cp:lastPrinted>
  <dcterms:created xsi:type="dcterms:W3CDTF">2015-10-09T15:05:34Z</dcterms:created>
  <dcterms:modified xsi:type="dcterms:W3CDTF">2024-06-11T08:21:43Z</dcterms:modified>
</cp:coreProperties>
</file>